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10" r:id="rId5"/>
  </p:sldMasterIdLst>
  <p:notesMasterIdLst>
    <p:notesMasterId r:id="rId35"/>
  </p:notesMasterIdLst>
  <p:sldIdLst>
    <p:sldId id="405" r:id="rId6"/>
    <p:sldId id="414" r:id="rId7"/>
    <p:sldId id="411" r:id="rId8"/>
    <p:sldId id="2145705931" r:id="rId9"/>
    <p:sldId id="2145705911" r:id="rId10"/>
    <p:sldId id="2145705928" r:id="rId11"/>
    <p:sldId id="428" r:id="rId12"/>
    <p:sldId id="430" r:id="rId13"/>
    <p:sldId id="2145705920" r:id="rId14"/>
    <p:sldId id="2145705915" r:id="rId15"/>
    <p:sldId id="2145705916" r:id="rId16"/>
    <p:sldId id="2145705924" r:id="rId17"/>
    <p:sldId id="2145705910" r:id="rId18"/>
    <p:sldId id="2145705901" r:id="rId19"/>
    <p:sldId id="2145706156" r:id="rId20"/>
    <p:sldId id="382" r:id="rId21"/>
    <p:sldId id="2145706158" r:id="rId22"/>
    <p:sldId id="439" r:id="rId23"/>
    <p:sldId id="2145706159" r:id="rId24"/>
    <p:sldId id="2145706160" r:id="rId25"/>
    <p:sldId id="2145706161" r:id="rId26"/>
    <p:sldId id="2145706162" r:id="rId27"/>
    <p:sldId id="2145706168" r:id="rId28"/>
    <p:sldId id="2145706164" r:id="rId29"/>
    <p:sldId id="2145706165" r:id="rId30"/>
    <p:sldId id="2145706170" r:id="rId31"/>
    <p:sldId id="2145705927" r:id="rId32"/>
    <p:sldId id="2145706169" r:id="rId33"/>
    <p:sldId id="21457061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FDA4D-D0EC-45B2-8C9C-DB5AEAB8E563}" v="2" dt="2023-11-23T00:04:53.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1" d="100"/>
          <a:sy n="61" d="100"/>
        </p:scale>
        <p:origin x="152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le Avramovic" userId="c462d58f-76ea-4180-97d9-9438f504ada7" providerId="ADAL" clId="{936FDA4D-D0EC-45B2-8C9C-DB5AEAB8E563}"/>
    <pc:docChg chg="undo custSel addSld delSld modSld">
      <pc:chgData name="Pavle Avramovic" userId="c462d58f-76ea-4180-97d9-9438f504ada7" providerId="ADAL" clId="{936FDA4D-D0EC-45B2-8C9C-DB5AEAB8E563}" dt="2023-11-23T07:36:53.083" v="173" actId="47"/>
      <pc:docMkLst>
        <pc:docMk/>
      </pc:docMkLst>
      <pc:sldChg chg="modSp mod">
        <pc:chgData name="Pavle Avramovic" userId="c462d58f-76ea-4180-97d9-9438f504ada7" providerId="ADAL" clId="{936FDA4D-D0EC-45B2-8C9C-DB5AEAB8E563}" dt="2023-11-23T00:03:38.059" v="136" actId="20577"/>
        <pc:sldMkLst>
          <pc:docMk/>
          <pc:sldMk cId="1346630324" sldId="405"/>
        </pc:sldMkLst>
        <pc:spChg chg="mod">
          <ac:chgData name="Pavle Avramovic" userId="c462d58f-76ea-4180-97d9-9438f504ada7" providerId="ADAL" clId="{936FDA4D-D0EC-45B2-8C9C-DB5AEAB8E563}" dt="2023-11-23T00:03:38.059" v="136" actId="20577"/>
          <ac:spMkLst>
            <pc:docMk/>
            <pc:sldMk cId="1346630324" sldId="405"/>
            <ac:spMk id="9" creationId="{450484F3-293A-489E-B9FB-BE19242DA1DA}"/>
          </ac:spMkLst>
        </pc:spChg>
      </pc:sldChg>
      <pc:sldChg chg="modSp mod">
        <pc:chgData name="Pavle Avramovic" userId="c462d58f-76ea-4180-97d9-9438f504ada7" providerId="ADAL" clId="{936FDA4D-D0EC-45B2-8C9C-DB5AEAB8E563}" dt="2023-11-23T00:06:28.593" v="171" actId="20577"/>
        <pc:sldMkLst>
          <pc:docMk/>
          <pc:sldMk cId="1400938860" sldId="414"/>
        </pc:sldMkLst>
        <pc:spChg chg="mod">
          <ac:chgData name="Pavle Avramovic" userId="c462d58f-76ea-4180-97d9-9438f504ada7" providerId="ADAL" clId="{936FDA4D-D0EC-45B2-8C9C-DB5AEAB8E563}" dt="2023-11-23T00:06:28.593" v="171" actId="20577"/>
          <ac:spMkLst>
            <pc:docMk/>
            <pc:sldMk cId="1400938860" sldId="414"/>
            <ac:spMk id="37" creationId="{B89A56B7-D7A9-A54C-1D1E-DDD7550398ED}"/>
          </ac:spMkLst>
        </pc:spChg>
      </pc:sldChg>
      <pc:sldChg chg="del">
        <pc:chgData name="Pavle Avramovic" userId="c462d58f-76ea-4180-97d9-9438f504ada7" providerId="ADAL" clId="{936FDA4D-D0EC-45B2-8C9C-DB5AEAB8E563}" dt="2023-11-23T00:06:32.264" v="172" actId="47"/>
        <pc:sldMkLst>
          <pc:docMk/>
          <pc:sldMk cId="3668868789" sldId="437"/>
        </pc:sldMkLst>
      </pc:sldChg>
      <pc:sldChg chg="del">
        <pc:chgData name="Pavle Avramovic" userId="c462d58f-76ea-4180-97d9-9438f504ada7" providerId="ADAL" clId="{936FDA4D-D0EC-45B2-8C9C-DB5AEAB8E563}" dt="2023-11-22T12:13:49.126" v="53" actId="47"/>
        <pc:sldMkLst>
          <pc:docMk/>
          <pc:sldMk cId="769694856" sldId="2145705888"/>
        </pc:sldMkLst>
      </pc:sldChg>
      <pc:sldChg chg="del">
        <pc:chgData name="Pavle Avramovic" userId="c462d58f-76ea-4180-97d9-9438f504ada7" providerId="ADAL" clId="{936FDA4D-D0EC-45B2-8C9C-DB5AEAB8E563}" dt="2023-11-22T12:13:43.611" v="52" actId="47"/>
        <pc:sldMkLst>
          <pc:docMk/>
          <pc:sldMk cId="3173241075" sldId="2145705889"/>
        </pc:sldMkLst>
      </pc:sldChg>
      <pc:sldChg chg="modSp mod">
        <pc:chgData name="Pavle Avramovic" userId="c462d58f-76ea-4180-97d9-9438f504ada7" providerId="ADAL" clId="{936FDA4D-D0EC-45B2-8C9C-DB5AEAB8E563}" dt="2023-11-23T00:00:19.076" v="78" actId="207"/>
        <pc:sldMkLst>
          <pc:docMk/>
          <pc:sldMk cId="2352442996" sldId="2145705915"/>
        </pc:sldMkLst>
        <pc:spChg chg="mod">
          <ac:chgData name="Pavle Avramovic" userId="c462d58f-76ea-4180-97d9-9438f504ada7" providerId="ADAL" clId="{936FDA4D-D0EC-45B2-8C9C-DB5AEAB8E563}" dt="2023-11-23T00:00:19.076" v="78" actId="207"/>
          <ac:spMkLst>
            <pc:docMk/>
            <pc:sldMk cId="2352442996" sldId="2145705915"/>
            <ac:spMk id="52" creationId="{AE163F0D-869D-469E-95F7-72EBE697849E}"/>
          </ac:spMkLst>
        </pc:spChg>
      </pc:sldChg>
      <pc:sldChg chg="modSp mod">
        <pc:chgData name="Pavle Avramovic" userId="c462d58f-76ea-4180-97d9-9438f504ada7" providerId="ADAL" clId="{936FDA4D-D0EC-45B2-8C9C-DB5AEAB8E563}" dt="2023-11-22T12:14:14.218" v="63" actId="20577"/>
        <pc:sldMkLst>
          <pc:docMk/>
          <pc:sldMk cId="300808592" sldId="2145706168"/>
        </pc:sldMkLst>
        <pc:spChg chg="mod">
          <ac:chgData name="Pavle Avramovic" userId="c462d58f-76ea-4180-97d9-9438f504ada7" providerId="ADAL" clId="{936FDA4D-D0EC-45B2-8C9C-DB5AEAB8E563}" dt="2023-11-22T12:14:14.218" v="63" actId="20577"/>
          <ac:spMkLst>
            <pc:docMk/>
            <pc:sldMk cId="300808592" sldId="2145706168"/>
            <ac:spMk id="17" creationId="{432AB7AD-2957-704D-8BB7-86F0963A4E70}"/>
          </ac:spMkLst>
        </pc:spChg>
      </pc:sldChg>
      <pc:sldChg chg="modSp mod">
        <pc:chgData name="Pavle Avramovic" userId="c462d58f-76ea-4180-97d9-9438f504ada7" providerId="ADAL" clId="{936FDA4D-D0EC-45B2-8C9C-DB5AEAB8E563}" dt="2023-11-22T12:17:58.166" v="69" actId="20577"/>
        <pc:sldMkLst>
          <pc:docMk/>
          <pc:sldMk cId="3305556172" sldId="2145706170"/>
        </pc:sldMkLst>
        <pc:spChg chg="mod">
          <ac:chgData name="Pavle Avramovic" userId="c462d58f-76ea-4180-97d9-9438f504ada7" providerId="ADAL" clId="{936FDA4D-D0EC-45B2-8C9C-DB5AEAB8E563}" dt="2023-11-22T12:17:58.166" v="69" actId="20577"/>
          <ac:spMkLst>
            <pc:docMk/>
            <pc:sldMk cId="3305556172" sldId="2145706170"/>
            <ac:spMk id="10" creationId="{C1C461EF-99F6-4CAE-A7CA-B147B2488DC6}"/>
          </ac:spMkLst>
        </pc:spChg>
      </pc:sldChg>
      <pc:sldChg chg="add del">
        <pc:chgData name="Pavle Avramovic" userId="c462d58f-76ea-4180-97d9-9438f504ada7" providerId="ADAL" clId="{936FDA4D-D0EC-45B2-8C9C-DB5AEAB8E563}" dt="2023-11-23T07:36:53.083" v="173" actId="47"/>
        <pc:sldMkLst>
          <pc:docMk/>
          <pc:sldMk cId="435440430" sldId="2145706171"/>
        </pc:sldMkLst>
      </pc:sldChg>
      <pc:sldChg chg="modSp add mod">
        <pc:chgData name="Pavle Avramovic" userId="c462d58f-76ea-4180-97d9-9438f504ada7" providerId="ADAL" clId="{936FDA4D-D0EC-45B2-8C9C-DB5AEAB8E563}" dt="2023-11-23T00:05:22.266" v="152" actId="20577"/>
        <pc:sldMkLst>
          <pc:docMk/>
          <pc:sldMk cId="531848044" sldId="2145706172"/>
        </pc:sldMkLst>
        <pc:spChg chg="mod">
          <ac:chgData name="Pavle Avramovic" userId="c462d58f-76ea-4180-97d9-9438f504ada7" providerId="ADAL" clId="{936FDA4D-D0EC-45B2-8C9C-DB5AEAB8E563}" dt="2023-11-23T00:05:22.266" v="152" actId="20577"/>
          <ac:spMkLst>
            <pc:docMk/>
            <pc:sldMk cId="531848044" sldId="2145706172"/>
            <ac:spMk id="17" creationId="{432AB7AD-2957-704D-8BB7-86F0963A4E7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33FE6A-8A23-439F-BAC6-1D71AF8FE265}" type="doc">
      <dgm:prSet loTypeId="urn:microsoft.com/office/officeart/2011/layout/HexagonRadial" loCatId="cycle" qsTypeId="urn:microsoft.com/office/officeart/2005/8/quickstyle/simple1" qsCatId="simple" csTypeId="urn:microsoft.com/office/officeart/2005/8/colors/accent1_4" csCatId="accent1" phldr="1"/>
      <dgm:spPr/>
      <dgm:t>
        <a:bodyPr/>
        <a:lstStyle/>
        <a:p>
          <a:endParaRPr lang="en-GB"/>
        </a:p>
      </dgm:t>
    </dgm:pt>
    <dgm:pt modelId="{1DE84A66-58AC-4BAF-A555-0BC817502206}">
      <dgm:prSet phldrT="[Text]"/>
      <dgm:spPr>
        <a:solidFill>
          <a:srgbClr val="046186"/>
        </a:solidFill>
      </dgm:spPr>
      <dgm:t>
        <a:bodyPr/>
        <a:lstStyle/>
        <a:p>
          <a:r>
            <a:rPr lang="en-GB"/>
            <a:t>Technologies of interest</a:t>
          </a:r>
        </a:p>
      </dgm:t>
    </dgm:pt>
    <dgm:pt modelId="{BAF90F10-33D7-4D94-B282-332E3AA5832D}" type="parTrans" cxnId="{895EF58D-6350-499A-9C27-4F337FFF0672}">
      <dgm:prSet/>
      <dgm:spPr/>
      <dgm:t>
        <a:bodyPr/>
        <a:lstStyle/>
        <a:p>
          <a:endParaRPr lang="en-GB"/>
        </a:p>
      </dgm:t>
    </dgm:pt>
    <dgm:pt modelId="{E3031A2C-2D96-4B6B-92A0-946B35DECFD1}" type="sibTrans" cxnId="{895EF58D-6350-499A-9C27-4F337FFF0672}">
      <dgm:prSet/>
      <dgm:spPr/>
      <dgm:t>
        <a:bodyPr/>
        <a:lstStyle/>
        <a:p>
          <a:endParaRPr lang="en-GB"/>
        </a:p>
      </dgm:t>
    </dgm:pt>
    <dgm:pt modelId="{D4D46BF4-4DB9-44ED-B560-17A82379742A}">
      <dgm:prSet phldrT="[Text]"/>
      <dgm:spPr>
        <a:solidFill>
          <a:srgbClr val="0688BB"/>
        </a:solidFill>
      </dgm:spPr>
      <dgm:t>
        <a:bodyPr/>
        <a:lstStyle/>
        <a:p>
          <a:r>
            <a:rPr lang="en-GB"/>
            <a:t>Quantum Technologies </a:t>
          </a:r>
        </a:p>
      </dgm:t>
    </dgm:pt>
    <dgm:pt modelId="{3E2C586C-9BBA-4780-9129-ECD53E205AFB}" type="parTrans" cxnId="{22AC619A-0D5F-473C-AF52-41B5CAA0E198}">
      <dgm:prSet/>
      <dgm:spPr/>
      <dgm:t>
        <a:bodyPr/>
        <a:lstStyle/>
        <a:p>
          <a:endParaRPr lang="en-GB"/>
        </a:p>
      </dgm:t>
    </dgm:pt>
    <dgm:pt modelId="{7A7C11A6-D11C-4716-91E9-EAAFFDF6E601}" type="sibTrans" cxnId="{22AC619A-0D5F-473C-AF52-41B5CAA0E198}">
      <dgm:prSet/>
      <dgm:spPr/>
      <dgm:t>
        <a:bodyPr/>
        <a:lstStyle/>
        <a:p>
          <a:endParaRPr lang="en-GB"/>
        </a:p>
      </dgm:t>
    </dgm:pt>
    <dgm:pt modelId="{A6F246CB-CB35-4494-B78B-E647A70FF5C5}">
      <dgm:prSet phldrT="[Text]"/>
      <dgm:spPr>
        <a:solidFill>
          <a:srgbClr val="0688BB"/>
        </a:solidFill>
      </dgm:spPr>
      <dgm:t>
        <a:bodyPr/>
        <a:lstStyle/>
        <a:p>
          <a:r>
            <a:rPr lang="en-GB"/>
            <a:t>DeFi: </a:t>
          </a:r>
        </a:p>
        <a:p>
          <a:r>
            <a:rPr lang="en-GB"/>
            <a:t>Price Oracles &amp; Maximal Extractable Value</a:t>
          </a:r>
        </a:p>
      </dgm:t>
    </dgm:pt>
    <dgm:pt modelId="{CF440967-1003-4EA4-85CE-3B1AC4585BB8}" type="parTrans" cxnId="{78A01459-6122-4E17-B70E-DF0E6FD56A17}">
      <dgm:prSet/>
      <dgm:spPr/>
      <dgm:t>
        <a:bodyPr/>
        <a:lstStyle/>
        <a:p>
          <a:endParaRPr lang="en-GB"/>
        </a:p>
      </dgm:t>
    </dgm:pt>
    <dgm:pt modelId="{14D0FF43-A3B6-440F-BE79-0D25A47EDF02}" type="sibTrans" cxnId="{78A01459-6122-4E17-B70E-DF0E6FD56A17}">
      <dgm:prSet/>
      <dgm:spPr/>
      <dgm:t>
        <a:bodyPr/>
        <a:lstStyle/>
        <a:p>
          <a:endParaRPr lang="en-GB"/>
        </a:p>
      </dgm:t>
    </dgm:pt>
    <dgm:pt modelId="{C51E1706-07E5-4316-9493-A24D906F1C07}">
      <dgm:prSet phldrT="[Text]"/>
      <dgm:spPr>
        <a:solidFill>
          <a:srgbClr val="0688BB"/>
        </a:solidFill>
      </dgm:spPr>
      <dgm:t>
        <a:bodyPr/>
        <a:lstStyle/>
        <a:p>
          <a:r>
            <a:rPr lang="en-GB"/>
            <a:t>Immersive Technologies Business Models</a:t>
          </a:r>
        </a:p>
      </dgm:t>
    </dgm:pt>
    <dgm:pt modelId="{43DD70F5-A3AE-4A05-80E3-2FD18D92758D}" type="parTrans" cxnId="{76B4A860-45FF-4124-9D8E-B5767571BCE1}">
      <dgm:prSet/>
      <dgm:spPr/>
      <dgm:t>
        <a:bodyPr/>
        <a:lstStyle/>
        <a:p>
          <a:endParaRPr lang="en-GB"/>
        </a:p>
      </dgm:t>
    </dgm:pt>
    <dgm:pt modelId="{13039B08-74FA-4596-8FB4-9CC5925267D4}" type="sibTrans" cxnId="{76B4A860-45FF-4124-9D8E-B5767571BCE1}">
      <dgm:prSet/>
      <dgm:spPr/>
      <dgm:t>
        <a:bodyPr/>
        <a:lstStyle/>
        <a:p>
          <a:endParaRPr lang="en-GB"/>
        </a:p>
      </dgm:t>
    </dgm:pt>
    <dgm:pt modelId="{A84151B7-70A2-4DB8-A6B4-80F79FCB852F}">
      <dgm:prSet phldrT="[Text]"/>
      <dgm:spPr>
        <a:solidFill>
          <a:srgbClr val="0688BB"/>
        </a:solidFill>
      </dgm:spPr>
      <dgm:t>
        <a:bodyPr/>
        <a:lstStyle/>
        <a:p>
          <a:r>
            <a:rPr lang="en-GB"/>
            <a:t>Futures &amp; Foresight Pilot</a:t>
          </a:r>
        </a:p>
      </dgm:t>
    </dgm:pt>
    <dgm:pt modelId="{7638D7FC-D8B9-45AB-A64C-3B3D0492D2FE}" type="parTrans" cxnId="{E4EC6C9B-DF43-4F0A-8319-4BAF306DF108}">
      <dgm:prSet/>
      <dgm:spPr/>
      <dgm:t>
        <a:bodyPr/>
        <a:lstStyle/>
        <a:p>
          <a:endParaRPr lang="en-GB"/>
        </a:p>
      </dgm:t>
    </dgm:pt>
    <dgm:pt modelId="{D567160E-119C-447A-926A-C7D3F0B2983B}" type="sibTrans" cxnId="{E4EC6C9B-DF43-4F0A-8319-4BAF306DF108}">
      <dgm:prSet/>
      <dgm:spPr/>
      <dgm:t>
        <a:bodyPr/>
        <a:lstStyle/>
        <a:p>
          <a:endParaRPr lang="en-GB"/>
        </a:p>
      </dgm:t>
    </dgm:pt>
    <dgm:pt modelId="{E8AF6032-173E-4D1D-A267-9D5BE6CEA827}">
      <dgm:prSet phldrT="[Text]"/>
      <dgm:spPr>
        <a:solidFill>
          <a:srgbClr val="0688BB"/>
        </a:solidFill>
      </dgm:spPr>
      <dgm:t>
        <a:bodyPr/>
        <a:lstStyle/>
        <a:p>
          <a:r>
            <a:rPr lang="en-GB"/>
            <a:t>Synthetic Data &amp; Privacy Enhancing Technologies</a:t>
          </a:r>
        </a:p>
      </dgm:t>
    </dgm:pt>
    <dgm:pt modelId="{820AF81A-A04F-4ACB-B7F3-7F9A05DE3386}" type="parTrans" cxnId="{5FB18A87-CC00-4150-909F-76CB7021C38D}">
      <dgm:prSet/>
      <dgm:spPr/>
      <dgm:t>
        <a:bodyPr/>
        <a:lstStyle/>
        <a:p>
          <a:endParaRPr lang="en-GB"/>
        </a:p>
      </dgm:t>
    </dgm:pt>
    <dgm:pt modelId="{12C0CA6B-435D-4F4B-866A-96DD15F5BD7D}" type="sibTrans" cxnId="{5FB18A87-CC00-4150-909F-76CB7021C38D}">
      <dgm:prSet/>
      <dgm:spPr/>
      <dgm:t>
        <a:bodyPr/>
        <a:lstStyle/>
        <a:p>
          <a:endParaRPr lang="en-GB"/>
        </a:p>
      </dgm:t>
    </dgm:pt>
    <dgm:pt modelId="{9962CC7A-2844-4C22-9E29-7B5551DB14E3}">
      <dgm:prSet phldrT="[Text]"/>
      <dgm:spPr>
        <a:solidFill>
          <a:srgbClr val="0688BB"/>
        </a:solidFill>
      </dgm:spPr>
      <dgm:t>
        <a:bodyPr/>
        <a:lstStyle/>
        <a:p>
          <a:endParaRPr lang="en-GB"/>
        </a:p>
      </dgm:t>
    </dgm:pt>
    <dgm:pt modelId="{16F7E70C-8BF7-4CEB-98B6-7BE4D96C3A11}" type="parTrans" cxnId="{0085297D-7139-4C32-9E72-88CFB84EBBED}">
      <dgm:prSet/>
      <dgm:spPr/>
      <dgm:t>
        <a:bodyPr/>
        <a:lstStyle/>
        <a:p>
          <a:endParaRPr lang="en-GB"/>
        </a:p>
      </dgm:t>
    </dgm:pt>
    <dgm:pt modelId="{B69A5891-E22F-4502-9DD9-B0BBB53973BA}" type="sibTrans" cxnId="{0085297D-7139-4C32-9E72-88CFB84EBBED}">
      <dgm:prSet/>
      <dgm:spPr/>
      <dgm:t>
        <a:bodyPr/>
        <a:lstStyle/>
        <a:p>
          <a:endParaRPr lang="en-GB"/>
        </a:p>
      </dgm:t>
    </dgm:pt>
    <dgm:pt modelId="{FBF8DF05-358B-4215-A478-4AF0EB90C9DA}">
      <dgm:prSet phldrT="[Text]"/>
      <dgm:spPr>
        <a:solidFill>
          <a:srgbClr val="0688BB"/>
        </a:solidFill>
      </dgm:spPr>
      <dgm:t>
        <a:bodyPr/>
        <a:lstStyle/>
        <a:p>
          <a:r>
            <a:rPr lang="en-GB"/>
            <a:t>Evolutions of Digital Identity</a:t>
          </a:r>
        </a:p>
      </dgm:t>
    </dgm:pt>
    <dgm:pt modelId="{BEF255C9-1DA7-4103-B4FE-30BF9EE93263}" type="parTrans" cxnId="{AEFA6216-7922-4F8F-8FC6-7078F2A09F8A}">
      <dgm:prSet/>
      <dgm:spPr/>
      <dgm:t>
        <a:bodyPr/>
        <a:lstStyle/>
        <a:p>
          <a:endParaRPr lang="en-GB"/>
        </a:p>
      </dgm:t>
    </dgm:pt>
    <dgm:pt modelId="{1C06D822-90B5-48AC-8497-7266D5F420A6}" type="sibTrans" cxnId="{AEFA6216-7922-4F8F-8FC6-7078F2A09F8A}">
      <dgm:prSet/>
      <dgm:spPr/>
      <dgm:t>
        <a:bodyPr/>
        <a:lstStyle/>
        <a:p>
          <a:endParaRPr lang="en-GB"/>
        </a:p>
      </dgm:t>
    </dgm:pt>
    <dgm:pt modelId="{5674283F-A3F8-4331-809E-23D502D2FE22}" type="pres">
      <dgm:prSet presAssocID="{2333FE6A-8A23-439F-BAC6-1D71AF8FE265}" presName="Name0" presStyleCnt="0">
        <dgm:presLayoutVars>
          <dgm:chMax val="1"/>
          <dgm:chPref val="1"/>
          <dgm:dir/>
          <dgm:animOne val="branch"/>
          <dgm:animLvl val="lvl"/>
        </dgm:presLayoutVars>
      </dgm:prSet>
      <dgm:spPr/>
    </dgm:pt>
    <dgm:pt modelId="{315DC60C-4FDA-4B36-8F5B-7D5650DBEF64}" type="pres">
      <dgm:prSet presAssocID="{1DE84A66-58AC-4BAF-A555-0BC817502206}" presName="Parent" presStyleLbl="node0" presStyleIdx="0" presStyleCnt="1">
        <dgm:presLayoutVars>
          <dgm:chMax val="6"/>
          <dgm:chPref val="6"/>
        </dgm:presLayoutVars>
      </dgm:prSet>
      <dgm:spPr/>
    </dgm:pt>
    <dgm:pt modelId="{59075084-E307-408E-9B06-863A826A3272}" type="pres">
      <dgm:prSet presAssocID="{D4D46BF4-4DB9-44ED-B560-17A82379742A}" presName="Accent1" presStyleCnt="0"/>
      <dgm:spPr/>
    </dgm:pt>
    <dgm:pt modelId="{066A4197-8279-41DA-B2A8-E6EFA3B8AA8A}" type="pres">
      <dgm:prSet presAssocID="{D4D46BF4-4DB9-44ED-B560-17A82379742A}" presName="Accent" presStyleLbl="bgShp" presStyleIdx="0" presStyleCnt="6"/>
      <dgm:spPr/>
    </dgm:pt>
    <dgm:pt modelId="{8E9F308A-D551-4374-9FB2-A28225739733}" type="pres">
      <dgm:prSet presAssocID="{D4D46BF4-4DB9-44ED-B560-17A82379742A}" presName="Child1" presStyleLbl="node1" presStyleIdx="0" presStyleCnt="6" custLinFactNeighborX="-2385" custLinFactNeighborY="433">
        <dgm:presLayoutVars>
          <dgm:chMax val="0"/>
          <dgm:chPref val="0"/>
          <dgm:bulletEnabled val="1"/>
        </dgm:presLayoutVars>
      </dgm:prSet>
      <dgm:spPr/>
    </dgm:pt>
    <dgm:pt modelId="{2B6BF81B-2354-4325-92BA-2C56FEA93EBA}" type="pres">
      <dgm:prSet presAssocID="{A6F246CB-CB35-4494-B78B-E647A70FF5C5}" presName="Accent2" presStyleCnt="0"/>
      <dgm:spPr/>
    </dgm:pt>
    <dgm:pt modelId="{D28BDE52-FB12-4C26-9FF3-6A96D37A6CB0}" type="pres">
      <dgm:prSet presAssocID="{A6F246CB-CB35-4494-B78B-E647A70FF5C5}" presName="Accent" presStyleLbl="bgShp" presStyleIdx="1" presStyleCnt="6"/>
      <dgm:spPr/>
    </dgm:pt>
    <dgm:pt modelId="{E5A03A10-7AA8-47B7-853D-02BBEE280FE2}" type="pres">
      <dgm:prSet presAssocID="{A6F246CB-CB35-4494-B78B-E647A70FF5C5}" presName="Child2" presStyleLbl="node1" presStyleIdx="1" presStyleCnt="6">
        <dgm:presLayoutVars>
          <dgm:chMax val="0"/>
          <dgm:chPref val="0"/>
          <dgm:bulletEnabled val="1"/>
        </dgm:presLayoutVars>
      </dgm:prSet>
      <dgm:spPr/>
    </dgm:pt>
    <dgm:pt modelId="{32CBB78F-29FE-4A75-A6A4-E8B505906109}" type="pres">
      <dgm:prSet presAssocID="{C51E1706-07E5-4316-9493-A24D906F1C07}" presName="Accent3" presStyleCnt="0"/>
      <dgm:spPr/>
    </dgm:pt>
    <dgm:pt modelId="{16658FF7-C568-4EE6-B174-AE20FACEC2CF}" type="pres">
      <dgm:prSet presAssocID="{C51E1706-07E5-4316-9493-A24D906F1C07}" presName="Accent" presStyleLbl="bgShp" presStyleIdx="2" presStyleCnt="6"/>
      <dgm:spPr>
        <a:xfrm>
          <a:off x="5322487" y="2178846"/>
          <a:ext cx="838302" cy="722308"/>
        </a:xfrm>
        <a:prstGeom prst="hexagon">
          <a:avLst>
            <a:gd name="adj" fmla="val 28900"/>
            <a:gd name="vf" fmla="val 115470"/>
          </a:avLst>
        </a:prstGeom>
      </dgm:spPr>
    </dgm:pt>
    <dgm:pt modelId="{E3BE1678-AE1E-4453-B41B-43382B711947}" type="pres">
      <dgm:prSet presAssocID="{C51E1706-07E5-4316-9493-A24D906F1C07}" presName="Child3" presStyleLbl="node1" presStyleIdx="2" presStyleCnt="6">
        <dgm:presLayoutVars>
          <dgm:chMax val="0"/>
          <dgm:chPref val="0"/>
          <dgm:bulletEnabled val="1"/>
        </dgm:presLayoutVars>
      </dgm:prSet>
      <dgm:spPr/>
    </dgm:pt>
    <dgm:pt modelId="{647E01FE-5638-4A78-A9F0-DD4C7F857BD4}" type="pres">
      <dgm:prSet presAssocID="{FBF8DF05-358B-4215-A478-4AF0EB90C9DA}" presName="Accent4" presStyleCnt="0"/>
      <dgm:spPr/>
    </dgm:pt>
    <dgm:pt modelId="{2B3AFDD7-9F0C-4E41-BE78-79309B4830D6}" type="pres">
      <dgm:prSet presAssocID="{FBF8DF05-358B-4215-A478-4AF0EB90C9DA}" presName="Accent" presStyleLbl="bgShp" presStyleIdx="3" presStyleCnt="6"/>
      <dgm:spPr/>
    </dgm:pt>
    <dgm:pt modelId="{F082A77C-8589-4B6C-B9D9-9E64A0EE4B42}" type="pres">
      <dgm:prSet presAssocID="{FBF8DF05-358B-4215-A478-4AF0EB90C9DA}" presName="Child4" presStyleLbl="node1" presStyleIdx="3" presStyleCnt="6">
        <dgm:presLayoutVars>
          <dgm:chMax val="0"/>
          <dgm:chPref val="0"/>
          <dgm:bulletEnabled val="1"/>
        </dgm:presLayoutVars>
      </dgm:prSet>
      <dgm:spPr/>
    </dgm:pt>
    <dgm:pt modelId="{5AA60661-DF3A-4CB0-82F3-3B307676231F}" type="pres">
      <dgm:prSet presAssocID="{A84151B7-70A2-4DB8-A6B4-80F79FCB852F}" presName="Accent5" presStyleCnt="0"/>
      <dgm:spPr/>
    </dgm:pt>
    <dgm:pt modelId="{D8CC8064-6638-4A71-919E-510040BE9879}" type="pres">
      <dgm:prSet presAssocID="{A84151B7-70A2-4DB8-A6B4-80F79FCB852F}" presName="Accent" presStyleLbl="bgShp" presStyleIdx="4" presStyleCnt="6"/>
      <dgm:spPr>
        <a:xfrm>
          <a:off x="4642852" y="3703117"/>
          <a:ext cx="838302" cy="722308"/>
        </a:xfrm>
        <a:prstGeom prst="hexagon">
          <a:avLst>
            <a:gd name="adj" fmla="val 28900"/>
            <a:gd name="vf" fmla="val 115470"/>
          </a:avLst>
        </a:prstGeom>
      </dgm:spPr>
    </dgm:pt>
    <dgm:pt modelId="{F31F0197-FFE3-4202-A692-B184A2C853BE}" type="pres">
      <dgm:prSet presAssocID="{A84151B7-70A2-4DB8-A6B4-80F79FCB852F}" presName="Child5" presStyleLbl="node1" presStyleIdx="4" presStyleCnt="6">
        <dgm:presLayoutVars>
          <dgm:chMax val="0"/>
          <dgm:chPref val="0"/>
          <dgm:bulletEnabled val="1"/>
        </dgm:presLayoutVars>
      </dgm:prSet>
      <dgm:spPr/>
    </dgm:pt>
    <dgm:pt modelId="{C4AC28E6-7780-401C-9A5D-611D73B2EA5A}" type="pres">
      <dgm:prSet presAssocID="{E8AF6032-173E-4D1D-A267-9D5BE6CEA827}" presName="Accent6" presStyleCnt="0"/>
      <dgm:spPr/>
    </dgm:pt>
    <dgm:pt modelId="{87B5F931-F303-48D3-92E5-953A2E718918}" type="pres">
      <dgm:prSet presAssocID="{E8AF6032-173E-4D1D-A267-9D5BE6CEA827}" presName="Accent" presStyleLbl="bgShp" presStyleIdx="5" presStyleCnt="6"/>
      <dgm:spPr>
        <a:xfrm>
          <a:off x="2956944" y="3861342"/>
          <a:ext cx="838302" cy="722308"/>
        </a:xfrm>
        <a:prstGeom prst="hexagon">
          <a:avLst>
            <a:gd name="adj" fmla="val 28900"/>
            <a:gd name="vf" fmla="val 115470"/>
          </a:avLst>
        </a:prstGeom>
      </dgm:spPr>
    </dgm:pt>
    <dgm:pt modelId="{24F95F09-677A-4194-A13D-2FD9CEA3F9D7}" type="pres">
      <dgm:prSet presAssocID="{E8AF6032-173E-4D1D-A267-9D5BE6CEA827}" presName="Child6" presStyleLbl="node1" presStyleIdx="5" presStyleCnt="6">
        <dgm:presLayoutVars>
          <dgm:chMax val="0"/>
          <dgm:chPref val="0"/>
          <dgm:bulletEnabled val="1"/>
        </dgm:presLayoutVars>
      </dgm:prSet>
      <dgm:spPr/>
    </dgm:pt>
  </dgm:ptLst>
  <dgm:cxnLst>
    <dgm:cxn modelId="{AEFA6216-7922-4F8F-8FC6-7078F2A09F8A}" srcId="{1DE84A66-58AC-4BAF-A555-0BC817502206}" destId="{FBF8DF05-358B-4215-A478-4AF0EB90C9DA}" srcOrd="3" destOrd="0" parTransId="{BEF255C9-1DA7-4103-B4FE-30BF9EE93263}" sibTransId="{1C06D822-90B5-48AC-8497-7266D5F420A6}"/>
    <dgm:cxn modelId="{2F398216-5C54-481F-9FF0-9C1709FDC939}" type="presOf" srcId="{E8AF6032-173E-4D1D-A267-9D5BE6CEA827}" destId="{24F95F09-677A-4194-A13D-2FD9CEA3F9D7}" srcOrd="0" destOrd="0" presId="urn:microsoft.com/office/officeart/2011/layout/HexagonRadial"/>
    <dgm:cxn modelId="{F9FB5740-3DF1-429B-A06D-9A075EBD1224}" type="presOf" srcId="{D4D46BF4-4DB9-44ED-B560-17A82379742A}" destId="{8E9F308A-D551-4374-9FB2-A28225739733}" srcOrd="0" destOrd="0" presId="urn:microsoft.com/office/officeart/2011/layout/HexagonRadial"/>
    <dgm:cxn modelId="{2CDFAF5E-68B6-4615-8E85-01B91AA545E1}" type="presOf" srcId="{A84151B7-70A2-4DB8-A6B4-80F79FCB852F}" destId="{F31F0197-FFE3-4202-A692-B184A2C853BE}" srcOrd="0" destOrd="0" presId="urn:microsoft.com/office/officeart/2011/layout/HexagonRadial"/>
    <dgm:cxn modelId="{76B4A860-45FF-4124-9D8E-B5767571BCE1}" srcId="{1DE84A66-58AC-4BAF-A555-0BC817502206}" destId="{C51E1706-07E5-4316-9493-A24D906F1C07}" srcOrd="2" destOrd="0" parTransId="{43DD70F5-A3AE-4A05-80E3-2FD18D92758D}" sibTransId="{13039B08-74FA-4596-8FB4-9CC5925267D4}"/>
    <dgm:cxn modelId="{21BC1C6E-9DF1-446D-993E-9BE56045EE96}" type="presOf" srcId="{1DE84A66-58AC-4BAF-A555-0BC817502206}" destId="{315DC60C-4FDA-4B36-8F5B-7D5650DBEF64}" srcOrd="0" destOrd="0" presId="urn:microsoft.com/office/officeart/2011/layout/HexagonRadial"/>
    <dgm:cxn modelId="{CBFA2A53-4215-4325-A12D-5D2334294088}" type="presOf" srcId="{A6F246CB-CB35-4494-B78B-E647A70FF5C5}" destId="{E5A03A10-7AA8-47B7-853D-02BBEE280FE2}" srcOrd="0" destOrd="0" presId="urn:microsoft.com/office/officeart/2011/layout/HexagonRadial"/>
    <dgm:cxn modelId="{76A0C454-65D2-4B89-AF97-CFD202F5E04C}" type="presOf" srcId="{FBF8DF05-358B-4215-A478-4AF0EB90C9DA}" destId="{F082A77C-8589-4B6C-B9D9-9E64A0EE4B42}" srcOrd="0" destOrd="0" presId="urn:microsoft.com/office/officeart/2011/layout/HexagonRadial"/>
    <dgm:cxn modelId="{78A01459-6122-4E17-B70E-DF0E6FD56A17}" srcId="{1DE84A66-58AC-4BAF-A555-0BC817502206}" destId="{A6F246CB-CB35-4494-B78B-E647A70FF5C5}" srcOrd="1" destOrd="0" parTransId="{CF440967-1003-4EA4-85CE-3B1AC4585BB8}" sibTransId="{14D0FF43-A3B6-440F-BE79-0D25A47EDF02}"/>
    <dgm:cxn modelId="{0085297D-7139-4C32-9E72-88CFB84EBBED}" srcId="{1DE84A66-58AC-4BAF-A555-0BC817502206}" destId="{9962CC7A-2844-4C22-9E29-7B5551DB14E3}" srcOrd="6" destOrd="0" parTransId="{16F7E70C-8BF7-4CEB-98B6-7BE4D96C3A11}" sibTransId="{B69A5891-E22F-4502-9DD9-B0BBB53973BA}"/>
    <dgm:cxn modelId="{5FB18A87-CC00-4150-909F-76CB7021C38D}" srcId="{1DE84A66-58AC-4BAF-A555-0BC817502206}" destId="{E8AF6032-173E-4D1D-A267-9D5BE6CEA827}" srcOrd="5" destOrd="0" parTransId="{820AF81A-A04F-4ACB-B7F3-7F9A05DE3386}" sibTransId="{12C0CA6B-435D-4F4B-866A-96DD15F5BD7D}"/>
    <dgm:cxn modelId="{B28AAE8C-F288-472A-9CEB-94B8FC963889}" type="presOf" srcId="{C51E1706-07E5-4316-9493-A24D906F1C07}" destId="{E3BE1678-AE1E-4453-B41B-43382B711947}" srcOrd="0" destOrd="0" presId="urn:microsoft.com/office/officeart/2011/layout/HexagonRadial"/>
    <dgm:cxn modelId="{895EF58D-6350-499A-9C27-4F337FFF0672}" srcId="{2333FE6A-8A23-439F-BAC6-1D71AF8FE265}" destId="{1DE84A66-58AC-4BAF-A555-0BC817502206}" srcOrd="0" destOrd="0" parTransId="{BAF90F10-33D7-4D94-B282-332E3AA5832D}" sibTransId="{E3031A2C-2D96-4B6B-92A0-946B35DECFD1}"/>
    <dgm:cxn modelId="{22AC619A-0D5F-473C-AF52-41B5CAA0E198}" srcId="{1DE84A66-58AC-4BAF-A555-0BC817502206}" destId="{D4D46BF4-4DB9-44ED-B560-17A82379742A}" srcOrd="0" destOrd="0" parTransId="{3E2C586C-9BBA-4780-9129-ECD53E205AFB}" sibTransId="{7A7C11A6-D11C-4716-91E9-EAAFFDF6E601}"/>
    <dgm:cxn modelId="{E4EC6C9B-DF43-4F0A-8319-4BAF306DF108}" srcId="{1DE84A66-58AC-4BAF-A555-0BC817502206}" destId="{A84151B7-70A2-4DB8-A6B4-80F79FCB852F}" srcOrd="4" destOrd="0" parTransId="{7638D7FC-D8B9-45AB-A64C-3B3D0492D2FE}" sibTransId="{D567160E-119C-447A-926A-C7D3F0B2983B}"/>
    <dgm:cxn modelId="{133743D2-D381-45B4-B2EC-42F4B34AAA57}" type="presOf" srcId="{2333FE6A-8A23-439F-BAC6-1D71AF8FE265}" destId="{5674283F-A3F8-4331-809E-23D502D2FE22}" srcOrd="0" destOrd="0" presId="urn:microsoft.com/office/officeart/2011/layout/HexagonRadial"/>
    <dgm:cxn modelId="{C7FF60D4-7B41-4ABE-B395-122A501E5BF7}" type="presParOf" srcId="{5674283F-A3F8-4331-809E-23D502D2FE22}" destId="{315DC60C-4FDA-4B36-8F5B-7D5650DBEF64}" srcOrd="0" destOrd="0" presId="urn:microsoft.com/office/officeart/2011/layout/HexagonRadial"/>
    <dgm:cxn modelId="{5E1574B7-448F-4F0E-BC2B-714D34C82374}" type="presParOf" srcId="{5674283F-A3F8-4331-809E-23D502D2FE22}" destId="{59075084-E307-408E-9B06-863A826A3272}" srcOrd="1" destOrd="0" presId="urn:microsoft.com/office/officeart/2011/layout/HexagonRadial"/>
    <dgm:cxn modelId="{D8D324CE-0FE4-40AA-B30E-1A8CC6CACF47}" type="presParOf" srcId="{59075084-E307-408E-9B06-863A826A3272}" destId="{066A4197-8279-41DA-B2A8-E6EFA3B8AA8A}" srcOrd="0" destOrd="0" presId="urn:microsoft.com/office/officeart/2011/layout/HexagonRadial"/>
    <dgm:cxn modelId="{0F76915A-376B-4024-ABF7-8CD5EE93AD91}" type="presParOf" srcId="{5674283F-A3F8-4331-809E-23D502D2FE22}" destId="{8E9F308A-D551-4374-9FB2-A28225739733}" srcOrd="2" destOrd="0" presId="urn:microsoft.com/office/officeart/2011/layout/HexagonRadial"/>
    <dgm:cxn modelId="{D51C17D6-0A35-40D4-A91E-A4C8310C81DA}" type="presParOf" srcId="{5674283F-A3F8-4331-809E-23D502D2FE22}" destId="{2B6BF81B-2354-4325-92BA-2C56FEA93EBA}" srcOrd="3" destOrd="0" presId="urn:microsoft.com/office/officeart/2011/layout/HexagonRadial"/>
    <dgm:cxn modelId="{5AD8B1DB-7F7C-447F-A4C6-A4D5CB6BBDDE}" type="presParOf" srcId="{2B6BF81B-2354-4325-92BA-2C56FEA93EBA}" destId="{D28BDE52-FB12-4C26-9FF3-6A96D37A6CB0}" srcOrd="0" destOrd="0" presId="urn:microsoft.com/office/officeart/2011/layout/HexagonRadial"/>
    <dgm:cxn modelId="{21EE4786-4D60-494E-BD07-DCAC9866227E}" type="presParOf" srcId="{5674283F-A3F8-4331-809E-23D502D2FE22}" destId="{E5A03A10-7AA8-47B7-853D-02BBEE280FE2}" srcOrd="4" destOrd="0" presId="urn:microsoft.com/office/officeart/2011/layout/HexagonRadial"/>
    <dgm:cxn modelId="{5473AC05-2B1A-47A1-9C4B-57C0E1EF6ECB}" type="presParOf" srcId="{5674283F-A3F8-4331-809E-23D502D2FE22}" destId="{32CBB78F-29FE-4A75-A6A4-E8B505906109}" srcOrd="5" destOrd="0" presId="urn:microsoft.com/office/officeart/2011/layout/HexagonRadial"/>
    <dgm:cxn modelId="{B2468CB9-E21B-4835-9D4E-17889D80A41A}" type="presParOf" srcId="{32CBB78F-29FE-4A75-A6A4-E8B505906109}" destId="{16658FF7-C568-4EE6-B174-AE20FACEC2CF}" srcOrd="0" destOrd="0" presId="urn:microsoft.com/office/officeart/2011/layout/HexagonRadial"/>
    <dgm:cxn modelId="{F4DFC359-CD3D-4837-965C-7FE6CBD3EC3F}" type="presParOf" srcId="{5674283F-A3F8-4331-809E-23D502D2FE22}" destId="{E3BE1678-AE1E-4453-B41B-43382B711947}" srcOrd="6" destOrd="0" presId="urn:microsoft.com/office/officeart/2011/layout/HexagonRadial"/>
    <dgm:cxn modelId="{8C9D2279-332C-4999-BAE9-EE98A2656D7D}" type="presParOf" srcId="{5674283F-A3F8-4331-809E-23D502D2FE22}" destId="{647E01FE-5638-4A78-A9F0-DD4C7F857BD4}" srcOrd="7" destOrd="0" presId="urn:microsoft.com/office/officeart/2011/layout/HexagonRadial"/>
    <dgm:cxn modelId="{62B13A43-A03B-4F91-9799-01DA0B20BAEF}" type="presParOf" srcId="{647E01FE-5638-4A78-A9F0-DD4C7F857BD4}" destId="{2B3AFDD7-9F0C-4E41-BE78-79309B4830D6}" srcOrd="0" destOrd="0" presId="urn:microsoft.com/office/officeart/2011/layout/HexagonRadial"/>
    <dgm:cxn modelId="{7EA2A70B-E76B-4714-A2B9-F20E6651476D}" type="presParOf" srcId="{5674283F-A3F8-4331-809E-23D502D2FE22}" destId="{F082A77C-8589-4B6C-B9D9-9E64A0EE4B42}" srcOrd="8" destOrd="0" presId="urn:microsoft.com/office/officeart/2011/layout/HexagonRadial"/>
    <dgm:cxn modelId="{9FA6F065-E0A5-44AB-AEE6-27CC54FDB1B7}" type="presParOf" srcId="{5674283F-A3F8-4331-809E-23D502D2FE22}" destId="{5AA60661-DF3A-4CB0-82F3-3B307676231F}" srcOrd="9" destOrd="0" presId="urn:microsoft.com/office/officeart/2011/layout/HexagonRadial"/>
    <dgm:cxn modelId="{0C0CECC9-24EA-4C6A-8291-D9C6AEE69FB5}" type="presParOf" srcId="{5AA60661-DF3A-4CB0-82F3-3B307676231F}" destId="{D8CC8064-6638-4A71-919E-510040BE9879}" srcOrd="0" destOrd="0" presId="urn:microsoft.com/office/officeart/2011/layout/HexagonRadial"/>
    <dgm:cxn modelId="{1D97026E-2431-4E72-82B1-9D36DD945B79}" type="presParOf" srcId="{5674283F-A3F8-4331-809E-23D502D2FE22}" destId="{F31F0197-FFE3-4202-A692-B184A2C853BE}" srcOrd="10" destOrd="0" presId="urn:microsoft.com/office/officeart/2011/layout/HexagonRadial"/>
    <dgm:cxn modelId="{EA9C5523-3E78-456A-A7FA-A65112F2DE69}" type="presParOf" srcId="{5674283F-A3F8-4331-809E-23D502D2FE22}" destId="{C4AC28E6-7780-401C-9A5D-611D73B2EA5A}" srcOrd="11" destOrd="0" presId="urn:microsoft.com/office/officeart/2011/layout/HexagonRadial"/>
    <dgm:cxn modelId="{4BC74187-249D-4484-A60B-1DF3FCD5D643}" type="presParOf" srcId="{C4AC28E6-7780-401C-9A5D-611D73B2EA5A}" destId="{87B5F931-F303-48D3-92E5-953A2E718918}" srcOrd="0" destOrd="0" presId="urn:microsoft.com/office/officeart/2011/layout/HexagonRadial"/>
    <dgm:cxn modelId="{42778CB5-40CB-4B73-A9C7-06D3183BA7CF}" type="presParOf" srcId="{5674283F-A3F8-4331-809E-23D502D2FE22}" destId="{24F95F09-677A-4194-A13D-2FD9CEA3F9D7}"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33FE6A-8A23-439F-BAC6-1D71AF8FE265}" type="doc">
      <dgm:prSet loTypeId="urn:microsoft.com/office/officeart/2011/layout/HexagonRadial" loCatId="cycle" qsTypeId="urn:microsoft.com/office/officeart/2005/8/quickstyle/simple1" qsCatId="simple" csTypeId="urn:microsoft.com/office/officeart/2005/8/colors/accent1_4" csCatId="accent1" phldr="1"/>
      <dgm:spPr/>
      <dgm:t>
        <a:bodyPr/>
        <a:lstStyle/>
        <a:p>
          <a:endParaRPr lang="en-GB"/>
        </a:p>
      </dgm:t>
    </dgm:pt>
    <dgm:pt modelId="{1DE84A66-58AC-4BAF-A555-0BC817502206}">
      <dgm:prSet phldrT="[Text]"/>
      <dgm:spPr>
        <a:solidFill>
          <a:srgbClr val="046186"/>
        </a:solidFill>
      </dgm:spPr>
      <dgm:t>
        <a:bodyPr/>
        <a:lstStyle/>
        <a:p>
          <a:r>
            <a:rPr lang="en-GB"/>
            <a:t>Technologies of interest</a:t>
          </a:r>
        </a:p>
      </dgm:t>
    </dgm:pt>
    <dgm:pt modelId="{BAF90F10-33D7-4D94-B282-332E3AA5832D}" type="parTrans" cxnId="{895EF58D-6350-499A-9C27-4F337FFF0672}">
      <dgm:prSet/>
      <dgm:spPr/>
      <dgm:t>
        <a:bodyPr/>
        <a:lstStyle/>
        <a:p>
          <a:endParaRPr lang="en-GB"/>
        </a:p>
      </dgm:t>
    </dgm:pt>
    <dgm:pt modelId="{E3031A2C-2D96-4B6B-92A0-946B35DECFD1}" type="sibTrans" cxnId="{895EF58D-6350-499A-9C27-4F337FFF0672}">
      <dgm:prSet/>
      <dgm:spPr/>
      <dgm:t>
        <a:bodyPr/>
        <a:lstStyle/>
        <a:p>
          <a:endParaRPr lang="en-GB"/>
        </a:p>
      </dgm:t>
    </dgm:pt>
    <dgm:pt modelId="{D4D46BF4-4DB9-44ED-B560-17A82379742A}">
      <dgm:prSet phldrT="[Text]"/>
      <dgm:spPr>
        <a:solidFill>
          <a:srgbClr val="0688BB"/>
        </a:solidFill>
      </dgm:spPr>
      <dgm:t>
        <a:bodyPr/>
        <a:lstStyle/>
        <a:p>
          <a:pPr rtl="0"/>
          <a:r>
            <a:rPr lang="en-GB"/>
            <a:t>Quantum Technologies</a:t>
          </a:r>
          <a:r>
            <a:rPr lang="en-GB">
              <a:latin typeface="Arial" panose="020B0604020202020204"/>
            </a:rPr>
            <a:t> </a:t>
          </a:r>
          <a:endParaRPr lang="en-GB"/>
        </a:p>
      </dgm:t>
    </dgm:pt>
    <dgm:pt modelId="{3E2C586C-9BBA-4780-9129-ECD53E205AFB}" type="parTrans" cxnId="{22AC619A-0D5F-473C-AF52-41B5CAA0E198}">
      <dgm:prSet/>
      <dgm:spPr/>
      <dgm:t>
        <a:bodyPr/>
        <a:lstStyle/>
        <a:p>
          <a:endParaRPr lang="en-GB"/>
        </a:p>
      </dgm:t>
    </dgm:pt>
    <dgm:pt modelId="{7A7C11A6-D11C-4716-91E9-EAAFFDF6E601}" type="sibTrans" cxnId="{22AC619A-0D5F-473C-AF52-41B5CAA0E198}">
      <dgm:prSet/>
      <dgm:spPr/>
      <dgm:t>
        <a:bodyPr/>
        <a:lstStyle/>
        <a:p>
          <a:endParaRPr lang="en-GB"/>
        </a:p>
      </dgm:t>
    </dgm:pt>
    <dgm:pt modelId="{A6F246CB-CB35-4494-B78B-E647A70FF5C5}">
      <dgm:prSet phldrT="[Text]"/>
      <dgm:spPr>
        <a:solidFill>
          <a:srgbClr val="0688BB"/>
        </a:solidFill>
      </dgm:spPr>
      <dgm:t>
        <a:bodyPr/>
        <a:lstStyle/>
        <a:p>
          <a:pPr rtl="0"/>
          <a:r>
            <a:rPr lang="en-GB"/>
            <a:t>DeFi:</a:t>
          </a:r>
          <a:r>
            <a:rPr lang="en-GB">
              <a:latin typeface="Arial" panose="020B0604020202020204"/>
            </a:rPr>
            <a:t> </a:t>
          </a:r>
          <a:endParaRPr lang="en-GB"/>
        </a:p>
        <a:p>
          <a:r>
            <a:rPr lang="en-GB"/>
            <a:t>Price Oracles &amp; Maximal Extractable Value</a:t>
          </a:r>
        </a:p>
      </dgm:t>
    </dgm:pt>
    <dgm:pt modelId="{CF440967-1003-4EA4-85CE-3B1AC4585BB8}" type="parTrans" cxnId="{78A01459-6122-4E17-B70E-DF0E6FD56A17}">
      <dgm:prSet/>
      <dgm:spPr/>
      <dgm:t>
        <a:bodyPr/>
        <a:lstStyle/>
        <a:p>
          <a:endParaRPr lang="en-GB"/>
        </a:p>
      </dgm:t>
    </dgm:pt>
    <dgm:pt modelId="{14D0FF43-A3B6-440F-BE79-0D25A47EDF02}" type="sibTrans" cxnId="{78A01459-6122-4E17-B70E-DF0E6FD56A17}">
      <dgm:prSet/>
      <dgm:spPr/>
      <dgm:t>
        <a:bodyPr/>
        <a:lstStyle/>
        <a:p>
          <a:endParaRPr lang="en-GB"/>
        </a:p>
      </dgm:t>
    </dgm:pt>
    <dgm:pt modelId="{C51E1706-07E5-4316-9493-A24D906F1C07}">
      <dgm:prSet phldrT="[Text]"/>
      <dgm:spPr>
        <a:solidFill>
          <a:srgbClr val="0688BB"/>
        </a:solidFill>
      </dgm:spPr>
      <dgm:t>
        <a:bodyPr/>
        <a:lstStyle/>
        <a:p>
          <a:r>
            <a:rPr lang="en-GB"/>
            <a:t>Immersive Technologies Business Models</a:t>
          </a:r>
        </a:p>
      </dgm:t>
    </dgm:pt>
    <dgm:pt modelId="{43DD70F5-A3AE-4A05-80E3-2FD18D92758D}" type="parTrans" cxnId="{76B4A860-45FF-4124-9D8E-B5767571BCE1}">
      <dgm:prSet/>
      <dgm:spPr/>
      <dgm:t>
        <a:bodyPr/>
        <a:lstStyle/>
        <a:p>
          <a:endParaRPr lang="en-GB"/>
        </a:p>
      </dgm:t>
    </dgm:pt>
    <dgm:pt modelId="{13039B08-74FA-4596-8FB4-9CC5925267D4}" type="sibTrans" cxnId="{76B4A860-45FF-4124-9D8E-B5767571BCE1}">
      <dgm:prSet/>
      <dgm:spPr/>
      <dgm:t>
        <a:bodyPr/>
        <a:lstStyle/>
        <a:p>
          <a:endParaRPr lang="en-GB"/>
        </a:p>
      </dgm:t>
    </dgm:pt>
    <dgm:pt modelId="{A84151B7-70A2-4DB8-A6B4-80F79FCB852F}">
      <dgm:prSet phldrT="[Text]"/>
      <dgm:spPr>
        <a:solidFill>
          <a:srgbClr val="0688BB"/>
        </a:solidFill>
      </dgm:spPr>
      <dgm:t>
        <a:bodyPr/>
        <a:lstStyle/>
        <a:p>
          <a:r>
            <a:rPr lang="en-GB"/>
            <a:t>Futures &amp; Foresight Pilot</a:t>
          </a:r>
        </a:p>
      </dgm:t>
    </dgm:pt>
    <dgm:pt modelId="{7638D7FC-D8B9-45AB-A64C-3B3D0492D2FE}" type="parTrans" cxnId="{E4EC6C9B-DF43-4F0A-8319-4BAF306DF108}">
      <dgm:prSet/>
      <dgm:spPr/>
      <dgm:t>
        <a:bodyPr/>
        <a:lstStyle/>
        <a:p>
          <a:endParaRPr lang="en-GB"/>
        </a:p>
      </dgm:t>
    </dgm:pt>
    <dgm:pt modelId="{D567160E-119C-447A-926A-C7D3F0B2983B}" type="sibTrans" cxnId="{E4EC6C9B-DF43-4F0A-8319-4BAF306DF108}">
      <dgm:prSet/>
      <dgm:spPr/>
      <dgm:t>
        <a:bodyPr/>
        <a:lstStyle/>
        <a:p>
          <a:endParaRPr lang="en-GB"/>
        </a:p>
      </dgm:t>
    </dgm:pt>
    <dgm:pt modelId="{E8AF6032-173E-4D1D-A267-9D5BE6CEA827}">
      <dgm:prSet phldrT="[Text]"/>
      <dgm:spPr>
        <a:solidFill>
          <a:srgbClr val="0688BB"/>
        </a:solidFill>
      </dgm:spPr>
      <dgm:t>
        <a:bodyPr/>
        <a:lstStyle/>
        <a:p>
          <a:r>
            <a:rPr lang="en-GB"/>
            <a:t>Synthetic Data &amp; Privacy Enhancing Technologies</a:t>
          </a:r>
        </a:p>
      </dgm:t>
    </dgm:pt>
    <dgm:pt modelId="{820AF81A-A04F-4ACB-B7F3-7F9A05DE3386}" type="parTrans" cxnId="{5FB18A87-CC00-4150-909F-76CB7021C38D}">
      <dgm:prSet/>
      <dgm:spPr/>
      <dgm:t>
        <a:bodyPr/>
        <a:lstStyle/>
        <a:p>
          <a:endParaRPr lang="en-GB"/>
        </a:p>
      </dgm:t>
    </dgm:pt>
    <dgm:pt modelId="{12C0CA6B-435D-4F4B-866A-96DD15F5BD7D}" type="sibTrans" cxnId="{5FB18A87-CC00-4150-909F-76CB7021C38D}">
      <dgm:prSet/>
      <dgm:spPr/>
      <dgm:t>
        <a:bodyPr/>
        <a:lstStyle/>
        <a:p>
          <a:endParaRPr lang="en-GB"/>
        </a:p>
      </dgm:t>
    </dgm:pt>
    <dgm:pt modelId="{9962CC7A-2844-4C22-9E29-7B5551DB14E3}">
      <dgm:prSet phldrT="[Text]"/>
      <dgm:spPr>
        <a:solidFill>
          <a:srgbClr val="0688BB"/>
        </a:solidFill>
      </dgm:spPr>
      <dgm:t>
        <a:bodyPr/>
        <a:lstStyle/>
        <a:p>
          <a:endParaRPr lang="en-GB"/>
        </a:p>
      </dgm:t>
    </dgm:pt>
    <dgm:pt modelId="{16F7E70C-8BF7-4CEB-98B6-7BE4D96C3A11}" type="parTrans" cxnId="{0085297D-7139-4C32-9E72-88CFB84EBBED}">
      <dgm:prSet/>
      <dgm:spPr/>
      <dgm:t>
        <a:bodyPr/>
        <a:lstStyle/>
        <a:p>
          <a:endParaRPr lang="en-GB"/>
        </a:p>
      </dgm:t>
    </dgm:pt>
    <dgm:pt modelId="{B69A5891-E22F-4502-9DD9-B0BBB53973BA}" type="sibTrans" cxnId="{0085297D-7139-4C32-9E72-88CFB84EBBED}">
      <dgm:prSet/>
      <dgm:spPr/>
      <dgm:t>
        <a:bodyPr/>
        <a:lstStyle/>
        <a:p>
          <a:endParaRPr lang="en-GB"/>
        </a:p>
      </dgm:t>
    </dgm:pt>
    <dgm:pt modelId="{FBF8DF05-358B-4215-A478-4AF0EB90C9DA}">
      <dgm:prSet phldrT="[Text]"/>
      <dgm:spPr>
        <a:solidFill>
          <a:srgbClr val="0688BB"/>
        </a:solidFill>
      </dgm:spPr>
      <dgm:t>
        <a:bodyPr/>
        <a:lstStyle/>
        <a:p>
          <a:r>
            <a:rPr lang="en-GB"/>
            <a:t>Evolutions of Digital Identity</a:t>
          </a:r>
        </a:p>
      </dgm:t>
    </dgm:pt>
    <dgm:pt modelId="{BEF255C9-1DA7-4103-B4FE-30BF9EE93263}" type="parTrans" cxnId="{AEFA6216-7922-4F8F-8FC6-7078F2A09F8A}">
      <dgm:prSet/>
      <dgm:spPr/>
      <dgm:t>
        <a:bodyPr/>
        <a:lstStyle/>
        <a:p>
          <a:endParaRPr lang="en-GB"/>
        </a:p>
      </dgm:t>
    </dgm:pt>
    <dgm:pt modelId="{1C06D822-90B5-48AC-8497-7266D5F420A6}" type="sibTrans" cxnId="{AEFA6216-7922-4F8F-8FC6-7078F2A09F8A}">
      <dgm:prSet/>
      <dgm:spPr/>
      <dgm:t>
        <a:bodyPr/>
        <a:lstStyle/>
        <a:p>
          <a:endParaRPr lang="en-GB"/>
        </a:p>
      </dgm:t>
    </dgm:pt>
    <dgm:pt modelId="{5674283F-A3F8-4331-809E-23D502D2FE22}" type="pres">
      <dgm:prSet presAssocID="{2333FE6A-8A23-439F-BAC6-1D71AF8FE265}" presName="Name0" presStyleCnt="0">
        <dgm:presLayoutVars>
          <dgm:chMax val="1"/>
          <dgm:chPref val="1"/>
          <dgm:dir/>
          <dgm:animOne val="branch"/>
          <dgm:animLvl val="lvl"/>
        </dgm:presLayoutVars>
      </dgm:prSet>
      <dgm:spPr/>
    </dgm:pt>
    <dgm:pt modelId="{315DC60C-4FDA-4B36-8F5B-7D5650DBEF64}" type="pres">
      <dgm:prSet presAssocID="{1DE84A66-58AC-4BAF-A555-0BC817502206}" presName="Parent" presStyleLbl="node0" presStyleIdx="0" presStyleCnt="1">
        <dgm:presLayoutVars>
          <dgm:chMax val="6"/>
          <dgm:chPref val="6"/>
        </dgm:presLayoutVars>
      </dgm:prSet>
      <dgm:spPr/>
    </dgm:pt>
    <dgm:pt modelId="{59075084-E307-408E-9B06-863A826A3272}" type="pres">
      <dgm:prSet presAssocID="{D4D46BF4-4DB9-44ED-B560-17A82379742A}" presName="Accent1" presStyleCnt="0"/>
      <dgm:spPr/>
    </dgm:pt>
    <dgm:pt modelId="{066A4197-8279-41DA-B2A8-E6EFA3B8AA8A}" type="pres">
      <dgm:prSet presAssocID="{D4D46BF4-4DB9-44ED-B560-17A82379742A}" presName="Accent" presStyleLbl="bgShp" presStyleIdx="0" presStyleCnt="6"/>
      <dgm:spPr/>
    </dgm:pt>
    <dgm:pt modelId="{8E9F308A-D551-4374-9FB2-A28225739733}" type="pres">
      <dgm:prSet presAssocID="{D4D46BF4-4DB9-44ED-B560-17A82379742A}" presName="Child1" presStyleLbl="node1" presStyleIdx="0" presStyleCnt="6" custLinFactNeighborX="-2385" custLinFactNeighborY="433">
        <dgm:presLayoutVars>
          <dgm:chMax val="0"/>
          <dgm:chPref val="0"/>
          <dgm:bulletEnabled val="1"/>
        </dgm:presLayoutVars>
      </dgm:prSet>
      <dgm:spPr/>
    </dgm:pt>
    <dgm:pt modelId="{2B6BF81B-2354-4325-92BA-2C56FEA93EBA}" type="pres">
      <dgm:prSet presAssocID="{A6F246CB-CB35-4494-B78B-E647A70FF5C5}" presName="Accent2" presStyleCnt="0"/>
      <dgm:spPr/>
    </dgm:pt>
    <dgm:pt modelId="{D28BDE52-FB12-4C26-9FF3-6A96D37A6CB0}" type="pres">
      <dgm:prSet presAssocID="{A6F246CB-CB35-4494-B78B-E647A70FF5C5}" presName="Accent" presStyleLbl="bgShp" presStyleIdx="1" presStyleCnt="6"/>
      <dgm:spPr/>
    </dgm:pt>
    <dgm:pt modelId="{E5A03A10-7AA8-47B7-853D-02BBEE280FE2}" type="pres">
      <dgm:prSet presAssocID="{A6F246CB-CB35-4494-B78B-E647A70FF5C5}" presName="Child2" presStyleLbl="node1" presStyleIdx="1" presStyleCnt="6">
        <dgm:presLayoutVars>
          <dgm:chMax val="0"/>
          <dgm:chPref val="0"/>
          <dgm:bulletEnabled val="1"/>
        </dgm:presLayoutVars>
      </dgm:prSet>
      <dgm:spPr/>
    </dgm:pt>
    <dgm:pt modelId="{32CBB78F-29FE-4A75-A6A4-E8B505906109}" type="pres">
      <dgm:prSet presAssocID="{C51E1706-07E5-4316-9493-A24D906F1C07}" presName="Accent3" presStyleCnt="0"/>
      <dgm:spPr/>
    </dgm:pt>
    <dgm:pt modelId="{16658FF7-C568-4EE6-B174-AE20FACEC2CF}" type="pres">
      <dgm:prSet presAssocID="{C51E1706-07E5-4316-9493-A24D906F1C07}" presName="Accent" presStyleLbl="bgShp" presStyleIdx="2" presStyleCnt="6"/>
      <dgm:spPr>
        <a:xfrm>
          <a:off x="5322487" y="2178846"/>
          <a:ext cx="838302" cy="722308"/>
        </a:xfrm>
        <a:prstGeom prst="hexagon">
          <a:avLst>
            <a:gd name="adj" fmla="val 28900"/>
            <a:gd name="vf" fmla="val 115470"/>
          </a:avLst>
        </a:prstGeom>
      </dgm:spPr>
    </dgm:pt>
    <dgm:pt modelId="{E3BE1678-AE1E-4453-B41B-43382B711947}" type="pres">
      <dgm:prSet presAssocID="{C51E1706-07E5-4316-9493-A24D906F1C07}" presName="Child3" presStyleLbl="node1" presStyleIdx="2" presStyleCnt="6">
        <dgm:presLayoutVars>
          <dgm:chMax val="0"/>
          <dgm:chPref val="0"/>
          <dgm:bulletEnabled val="1"/>
        </dgm:presLayoutVars>
      </dgm:prSet>
      <dgm:spPr/>
    </dgm:pt>
    <dgm:pt modelId="{647E01FE-5638-4A78-A9F0-DD4C7F857BD4}" type="pres">
      <dgm:prSet presAssocID="{FBF8DF05-358B-4215-A478-4AF0EB90C9DA}" presName="Accent4" presStyleCnt="0"/>
      <dgm:spPr/>
    </dgm:pt>
    <dgm:pt modelId="{2B3AFDD7-9F0C-4E41-BE78-79309B4830D6}" type="pres">
      <dgm:prSet presAssocID="{FBF8DF05-358B-4215-A478-4AF0EB90C9DA}" presName="Accent" presStyleLbl="bgShp" presStyleIdx="3" presStyleCnt="6"/>
      <dgm:spPr/>
    </dgm:pt>
    <dgm:pt modelId="{F082A77C-8589-4B6C-B9D9-9E64A0EE4B42}" type="pres">
      <dgm:prSet presAssocID="{FBF8DF05-358B-4215-A478-4AF0EB90C9DA}" presName="Child4" presStyleLbl="node1" presStyleIdx="3" presStyleCnt="6">
        <dgm:presLayoutVars>
          <dgm:chMax val="0"/>
          <dgm:chPref val="0"/>
          <dgm:bulletEnabled val="1"/>
        </dgm:presLayoutVars>
      </dgm:prSet>
      <dgm:spPr/>
    </dgm:pt>
    <dgm:pt modelId="{5AA60661-DF3A-4CB0-82F3-3B307676231F}" type="pres">
      <dgm:prSet presAssocID="{A84151B7-70A2-4DB8-A6B4-80F79FCB852F}" presName="Accent5" presStyleCnt="0"/>
      <dgm:spPr/>
    </dgm:pt>
    <dgm:pt modelId="{D8CC8064-6638-4A71-919E-510040BE9879}" type="pres">
      <dgm:prSet presAssocID="{A84151B7-70A2-4DB8-A6B4-80F79FCB852F}" presName="Accent" presStyleLbl="bgShp" presStyleIdx="4" presStyleCnt="6"/>
      <dgm:spPr>
        <a:xfrm>
          <a:off x="4642852" y="3703117"/>
          <a:ext cx="838302" cy="722308"/>
        </a:xfrm>
        <a:prstGeom prst="hexagon">
          <a:avLst>
            <a:gd name="adj" fmla="val 28900"/>
            <a:gd name="vf" fmla="val 115470"/>
          </a:avLst>
        </a:prstGeom>
      </dgm:spPr>
    </dgm:pt>
    <dgm:pt modelId="{F31F0197-FFE3-4202-A692-B184A2C853BE}" type="pres">
      <dgm:prSet presAssocID="{A84151B7-70A2-4DB8-A6B4-80F79FCB852F}" presName="Child5" presStyleLbl="node1" presStyleIdx="4" presStyleCnt="6">
        <dgm:presLayoutVars>
          <dgm:chMax val="0"/>
          <dgm:chPref val="0"/>
          <dgm:bulletEnabled val="1"/>
        </dgm:presLayoutVars>
      </dgm:prSet>
      <dgm:spPr/>
    </dgm:pt>
    <dgm:pt modelId="{C4AC28E6-7780-401C-9A5D-611D73B2EA5A}" type="pres">
      <dgm:prSet presAssocID="{E8AF6032-173E-4D1D-A267-9D5BE6CEA827}" presName="Accent6" presStyleCnt="0"/>
      <dgm:spPr/>
    </dgm:pt>
    <dgm:pt modelId="{87B5F931-F303-48D3-92E5-953A2E718918}" type="pres">
      <dgm:prSet presAssocID="{E8AF6032-173E-4D1D-A267-9D5BE6CEA827}" presName="Accent" presStyleLbl="bgShp" presStyleIdx="5" presStyleCnt="6"/>
      <dgm:spPr>
        <a:xfrm>
          <a:off x="2956944" y="3861342"/>
          <a:ext cx="838302" cy="722308"/>
        </a:xfrm>
        <a:prstGeom prst="hexagon">
          <a:avLst>
            <a:gd name="adj" fmla="val 28900"/>
            <a:gd name="vf" fmla="val 115470"/>
          </a:avLst>
        </a:prstGeom>
      </dgm:spPr>
    </dgm:pt>
    <dgm:pt modelId="{24F95F09-677A-4194-A13D-2FD9CEA3F9D7}" type="pres">
      <dgm:prSet presAssocID="{E8AF6032-173E-4D1D-A267-9D5BE6CEA827}" presName="Child6" presStyleLbl="node1" presStyleIdx="5" presStyleCnt="6">
        <dgm:presLayoutVars>
          <dgm:chMax val="0"/>
          <dgm:chPref val="0"/>
          <dgm:bulletEnabled val="1"/>
        </dgm:presLayoutVars>
      </dgm:prSet>
      <dgm:spPr/>
    </dgm:pt>
  </dgm:ptLst>
  <dgm:cxnLst>
    <dgm:cxn modelId="{AEFA6216-7922-4F8F-8FC6-7078F2A09F8A}" srcId="{1DE84A66-58AC-4BAF-A555-0BC817502206}" destId="{FBF8DF05-358B-4215-A478-4AF0EB90C9DA}" srcOrd="3" destOrd="0" parTransId="{BEF255C9-1DA7-4103-B4FE-30BF9EE93263}" sibTransId="{1C06D822-90B5-48AC-8497-7266D5F420A6}"/>
    <dgm:cxn modelId="{2F398216-5C54-481F-9FF0-9C1709FDC939}" type="presOf" srcId="{E8AF6032-173E-4D1D-A267-9D5BE6CEA827}" destId="{24F95F09-677A-4194-A13D-2FD9CEA3F9D7}" srcOrd="0" destOrd="0" presId="urn:microsoft.com/office/officeart/2011/layout/HexagonRadial"/>
    <dgm:cxn modelId="{F9FB5740-3DF1-429B-A06D-9A075EBD1224}" type="presOf" srcId="{D4D46BF4-4DB9-44ED-B560-17A82379742A}" destId="{8E9F308A-D551-4374-9FB2-A28225739733}" srcOrd="0" destOrd="0" presId="urn:microsoft.com/office/officeart/2011/layout/HexagonRadial"/>
    <dgm:cxn modelId="{2CDFAF5E-68B6-4615-8E85-01B91AA545E1}" type="presOf" srcId="{A84151B7-70A2-4DB8-A6B4-80F79FCB852F}" destId="{F31F0197-FFE3-4202-A692-B184A2C853BE}" srcOrd="0" destOrd="0" presId="urn:microsoft.com/office/officeart/2011/layout/HexagonRadial"/>
    <dgm:cxn modelId="{76B4A860-45FF-4124-9D8E-B5767571BCE1}" srcId="{1DE84A66-58AC-4BAF-A555-0BC817502206}" destId="{C51E1706-07E5-4316-9493-A24D906F1C07}" srcOrd="2" destOrd="0" parTransId="{43DD70F5-A3AE-4A05-80E3-2FD18D92758D}" sibTransId="{13039B08-74FA-4596-8FB4-9CC5925267D4}"/>
    <dgm:cxn modelId="{21BC1C6E-9DF1-446D-993E-9BE56045EE96}" type="presOf" srcId="{1DE84A66-58AC-4BAF-A555-0BC817502206}" destId="{315DC60C-4FDA-4B36-8F5B-7D5650DBEF64}" srcOrd="0" destOrd="0" presId="urn:microsoft.com/office/officeart/2011/layout/HexagonRadial"/>
    <dgm:cxn modelId="{CBFA2A53-4215-4325-A12D-5D2334294088}" type="presOf" srcId="{A6F246CB-CB35-4494-B78B-E647A70FF5C5}" destId="{E5A03A10-7AA8-47B7-853D-02BBEE280FE2}" srcOrd="0" destOrd="0" presId="urn:microsoft.com/office/officeart/2011/layout/HexagonRadial"/>
    <dgm:cxn modelId="{76A0C454-65D2-4B89-AF97-CFD202F5E04C}" type="presOf" srcId="{FBF8DF05-358B-4215-A478-4AF0EB90C9DA}" destId="{F082A77C-8589-4B6C-B9D9-9E64A0EE4B42}" srcOrd="0" destOrd="0" presId="urn:microsoft.com/office/officeart/2011/layout/HexagonRadial"/>
    <dgm:cxn modelId="{78A01459-6122-4E17-B70E-DF0E6FD56A17}" srcId="{1DE84A66-58AC-4BAF-A555-0BC817502206}" destId="{A6F246CB-CB35-4494-B78B-E647A70FF5C5}" srcOrd="1" destOrd="0" parTransId="{CF440967-1003-4EA4-85CE-3B1AC4585BB8}" sibTransId="{14D0FF43-A3B6-440F-BE79-0D25A47EDF02}"/>
    <dgm:cxn modelId="{0085297D-7139-4C32-9E72-88CFB84EBBED}" srcId="{1DE84A66-58AC-4BAF-A555-0BC817502206}" destId="{9962CC7A-2844-4C22-9E29-7B5551DB14E3}" srcOrd="6" destOrd="0" parTransId="{16F7E70C-8BF7-4CEB-98B6-7BE4D96C3A11}" sibTransId="{B69A5891-E22F-4502-9DD9-B0BBB53973BA}"/>
    <dgm:cxn modelId="{5FB18A87-CC00-4150-909F-76CB7021C38D}" srcId="{1DE84A66-58AC-4BAF-A555-0BC817502206}" destId="{E8AF6032-173E-4D1D-A267-9D5BE6CEA827}" srcOrd="5" destOrd="0" parTransId="{820AF81A-A04F-4ACB-B7F3-7F9A05DE3386}" sibTransId="{12C0CA6B-435D-4F4B-866A-96DD15F5BD7D}"/>
    <dgm:cxn modelId="{B28AAE8C-F288-472A-9CEB-94B8FC963889}" type="presOf" srcId="{C51E1706-07E5-4316-9493-A24D906F1C07}" destId="{E3BE1678-AE1E-4453-B41B-43382B711947}" srcOrd="0" destOrd="0" presId="urn:microsoft.com/office/officeart/2011/layout/HexagonRadial"/>
    <dgm:cxn modelId="{895EF58D-6350-499A-9C27-4F337FFF0672}" srcId="{2333FE6A-8A23-439F-BAC6-1D71AF8FE265}" destId="{1DE84A66-58AC-4BAF-A555-0BC817502206}" srcOrd="0" destOrd="0" parTransId="{BAF90F10-33D7-4D94-B282-332E3AA5832D}" sibTransId="{E3031A2C-2D96-4B6B-92A0-946B35DECFD1}"/>
    <dgm:cxn modelId="{22AC619A-0D5F-473C-AF52-41B5CAA0E198}" srcId="{1DE84A66-58AC-4BAF-A555-0BC817502206}" destId="{D4D46BF4-4DB9-44ED-B560-17A82379742A}" srcOrd="0" destOrd="0" parTransId="{3E2C586C-9BBA-4780-9129-ECD53E205AFB}" sibTransId="{7A7C11A6-D11C-4716-91E9-EAAFFDF6E601}"/>
    <dgm:cxn modelId="{E4EC6C9B-DF43-4F0A-8319-4BAF306DF108}" srcId="{1DE84A66-58AC-4BAF-A555-0BC817502206}" destId="{A84151B7-70A2-4DB8-A6B4-80F79FCB852F}" srcOrd="4" destOrd="0" parTransId="{7638D7FC-D8B9-45AB-A64C-3B3D0492D2FE}" sibTransId="{D567160E-119C-447A-926A-C7D3F0B2983B}"/>
    <dgm:cxn modelId="{133743D2-D381-45B4-B2EC-42F4B34AAA57}" type="presOf" srcId="{2333FE6A-8A23-439F-BAC6-1D71AF8FE265}" destId="{5674283F-A3F8-4331-809E-23D502D2FE22}" srcOrd="0" destOrd="0" presId="urn:microsoft.com/office/officeart/2011/layout/HexagonRadial"/>
    <dgm:cxn modelId="{C7FF60D4-7B41-4ABE-B395-122A501E5BF7}" type="presParOf" srcId="{5674283F-A3F8-4331-809E-23D502D2FE22}" destId="{315DC60C-4FDA-4B36-8F5B-7D5650DBEF64}" srcOrd="0" destOrd="0" presId="urn:microsoft.com/office/officeart/2011/layout/HexagonRadial"/>
    <dgm:cxn modelId="{5E1574B7-448F-4F0E-BC2B-714D34C82374}" type="presParOf" srcId="{5674283F-A3F8-4331-809E-23D502D2FE22}" destId="{59075084-E307-408E-9B06-863A826A3272}" srcOrd="1" destOrd="0" presId="urn:microsoft.com/office/officeart/2011/layout/HexagonRadial"/>
    <dgm:cxn modelId="{D8D324CE-0FE4-40AA-B30E-1A8CC6CACF47}" type="presParOf" srcId="{59075084-E307-408E-9B06-863A826A3272}" destId="{066A4197-8279-41DA-B2A8-E6EFA3B8AA8A}" srcOrd="0" destOrd="0" presId="urn:microsoft.com/office/officeart/2011/layout/HexagonRadial"/>
    <dgm:cxn modelId="{0F76915A-376B-4024-ABF7-8CD5EE93AD91}" type="presParOf" srcId="{5674283F-A3F8-4331-809E-23D502D2FE22}" destId="{8E9F308A-D551-4374-9FB2-A28225739733}" srcOrd="2" destOrd="0" presId="urn:microsoft.com/office/officeart/2011/layout/HexagonRadial"/>
    <dgm:cxn modelId="{D51C17D6-0A35-40D4-A91E-A4C8310C81DA}" type="presParOf" srcId="{5674283F-A3F8-4331-809E-23D502D2FE22}" destId="{2B6BF81B-2354-4325-92BA-2C56FEA93EBA}" srcOrd="3" destOrd="0" presId="urn:microsoft.com/office/officeart/2011/layout/HexagonRadial"/>
    <dgm:cxn modelId="{5AD8B1DB-7F7C-447F-A4C6-A4D5CB6BBDDE}" type="presParOf" srcId="{2B6BF81B-2354-4325-92BA-2C56FEA93EBA}" destId="{D28BDE52-FB12-4C26-9FF3-6A96D37A6CB0}" srcOrd="0" destOrd="0" presId="urn:microsoft.com/office/officeart/2011/layout/HexagonRadial"/>
    <dgm:cxn modelId="{21EE4786-4D60-494E-BD07-DCAC9866227E}" type="presParOf" srcId="{5674283F-A3F8-4331-809E-23D502D2FE22}" destId="{E5A03A10-7AA8-47B7-853D-02BBEE280FE2}" srcOrd="4" destOrd="0" presId="urn:microsoft.com/office/officeart/2011/layout/HexagonRadial"/>
    <dgm:cxn modelId="{5473AC05-2B1A-47A1-9C4B-57C0E1EF6ECB}" type="presParOf" srcId="{5674283F-A3F8-4331-809E-23D502D2FE22}" destId="{32CBB78F-29FE-4A75-A6A4-E8B505906109}" srcOrd="5" destOrd="0" presId="urn:microsoft.com/office/officeart/2011/layout/HexagonRadial"/>
    <dgm:cxn modelId="{B2468CB9-E21B-4835-9D4E-17889D80A41A}" type="presParOf" srcId="{32CBB78F-29FE-4A75-A6A4-E8B505906109}" destId="{16658FF7-C568-4EE6-B174-AE20FACEC2CF}" srcOrd="0" destOrd="0" presId="urn:microsoft.com/office/officeart/2011/layout/HexagonRadial"/>
    <dgm:cxn modelId="{F4DFC359-CD3D-4837-965C-7FE6CBD3EC3F}" type="presParOf" srcId="{5674283F-A3F8-4331-809E-23D502D2FE22}" destId="{E3BE1678-AE1E-4453-B41B-43382B711947}" srcOrd="6" destOrd="0" presId="urn:microsoft.com/office/officeart/2011/layout/HexagonRadial"/>
    <dgm:cxn modelId="{8C9D2279-332C-4999-BAE9-EE98A2656D7D}" type="presParOf" srcId="{5674283F-A3F8-4331-809E-23D502D2FE22}" destId="{647E01FE-5638-4A78-A9F0-DD4C7F857BD4}" srcOrd="7" destOrd="0" presId="urn:microsoft.com/office/officeart/2011/layout/HexagonRadial"/>
    <dgm:cxn modelId="{62B13A43-A03B-4F91-9799-01DA0B20BAEF}" type="presParOf" srcId="{647E01FE-5638-4A78-A9F0-DD4C7F857BD4}" destId="{2B3AFDD7-9F0C-4E41-BE78-79309B4830D6}" srcOrd="0" destOrd="0" presId="urn:microsoft.com/office/officeart/2011/layout/HexagonRadial"/>
    <dgm:cxn modelId="{7EA2A70B-E76B-4714-A2B9-F20E6651476D}" type="presParOf" srcId="{5674283F-A3F8-4331-809E-23D502D2FE22}" destId="{F082A77C-8589-4B6C-B9D9-9E64A0EE4B42}" srcOrd="8" destOrd="0" presId="urn:microsoft.com/office/officeart/2011/layout/HexagonRadial"/>
    <dgm:cxn modelId="{9FA6F065-E0A5-44AB-AEE6-27CC54FDB1B7}" type="presParOf" srcId="{5674283F-A3F8-4331-809E-23D502D2FE22}" destId="{5AA60661-DF3A-4CB0-82F3-3B307676231F}" srcOrd="9" destOrd="0" presId="urn:microsoft.com/office/officeart/2011/layout/HexagonRadial"/>
    <dgm:cxn modelId="{0C0CECC9-24EA-4C6A-8291-D9C6AEE69FB5}" type="presParOf" srcId="{5AA60661-DF3A-4CB0-82F3-3B307676231F}" destId="{D8CC8064-6638-4A71-919E-510040BE9879}" srcOrd="0" destOrd="0" presId="urn:microsoft.com/office/officeart/2011/layout/HexagonRadial"/>
    <dgm:cxn modelId="{1D97026E-2431-4E72-82B1-9D36DD945B79}" type="presParOf" srcId="{5674283F-A3F8-4331-809E-23D502D2FE22}" destId="{F31F0197-FFE3-4202-A692-B184A2C853BE}" srcOrd="10" destOrd="0" presId="urn:microsoft.com/office/officeart/2011/layout/HexagonRadial"/>
    <dgm:cxn modelId="{EA9C5523-3E78-456A-A7FA-A65112F2DE69}" type="presParOf" srcId="{5674283F-A3F8-4331-809E-23D502D2FE22}" destId="{C4AC28E6-7780-401C-9A5D-611D73B2EA5A}" srcOrd="11" destOrd="0" presId="urn:microsoft.com/office/officeart/2011/layout/HexagonRadial"/>
    <dgm:cxn modelId="{4BC74187-249D-4484-A60B-1DF3FCD5D643}" type="presParOf" srcId="{C4AC28E6-7780-401C-9A5D-611D73B2EA5A}" destId="{87B5F931-F303-48D3-92E5-953A2E718918}" srcOrd="0" destOrd="0" presId="urn:microsoft.com/office/officeart/2011/layout/HexagonRadial"/>
    <dgm:cxn modelId="{42778CB5-40CB-4B73-A9C7-06D3183BA7CF}" type="presParOf" srcId="{5674283F-A3F8-4331-809E-23D502D2FE22}" destId="{24F95F09-677A-4194-A13D-2FD9CEA3F9D7}"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DC60C-4FDA-4B36-8F5B-7D5650DBEF64}">
      <dsp:nvSpPr>
        <dsp:cNvPr id="0" name=""/>
        <dsp:cNvSpPr/>
      </dsp:nvSpPr>
      <dsp:spPr>
        <a:xfrm>
          <a:off x="5186945" y="1829652"/>
          <a:ext cx="2325567" cy="2011709"/>
        </a:xfrm>
        <a:prstGeom prst="hexagon">
          <a:avLst>
            <a:gd name="adj" fmla="val 28570"/>
            <a:gd name="vf" fmla="val 115470"/>
          </a:avLst>
        </a:prstGeom>
        <a:solidFill>
          <a:srgbClr val="0461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Technologies of interest</a:t>
          </a:r>
        </a:p>
      </dsp:txBody>
      <dsp:txXfrm>
        <a:off x="5572324" y="2163020"/>
        <a:ext cx="1554809" cy="1344973"/>
      </dsp:txXfrm>
    </dsp:sp>
    <dsp:sp modelId="{D28BDE52-FB12-4C26-9FF3-6A96D37A6CB0}">
      <dsp:nvSpPr>
        <dsp:cNvPr id="0" name=""/>
        <dsp:cNvSpPr/>
      </dsp:nvSpPr>
      <dsp:spPr>
        <a:xfrm>
          <a:off x="6643197" y="867184"/>
          <a:ext cx="877429" cy="756021"/>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F308A-D551-4374-9FB2-A28225739733}">
      <dsp:nvSpPr>
        <dsp:cNvPr id="0" name=""/>
        <dsp:cNvSpPr/>
      </dsp:nvSpPr>
      <dsp:spPr>
        <a:xfrm>
          <a:off x="5355711" y="7138"/>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Quantum Technologies </a:t>
          </a:r>
        </a:p>
      </dsp:txBody>
      <dsp:txXfrm>
        <a:off x="5671540" y="280367"/>
        <a:ext cx="1274127" cy="1102270"/>
      </dsp:txXfrm>
    </dsp:sp>
    <dsp:sp modelId="{16658FF7-C568-4EE6-B174-AE20FACEC2CF}">
      <dsp:nvSpPr>
        <dsp:cNvPr id="0" name=""/>
        <dsp:cNvSpPr/>
      </dsp:nvSpPr>
      <dsp:spPr>
        <a:xfrm>
          <a:off x="7667226" y="2280542"/>
          <a:ext cx="877429" cy="756021"/>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03A10-7AA8-47B7-853D-02BBEE280FE2}">
      <dsp:nvSpPr>
        <dsp:cNvPr id="0" name=""/>
        <dsp:cNvSpPr/>
      </dsp:nvSpPr>
      <dsp:spPr>
        <a:xfrm>
          <a:off x="7148991" y="1014078"/>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DeFi: </a:t>
          </a:r>
        </a:p>
        <a:p>
          <a:pPr marL="0" lvl="0" indent="0" algn="ctr" defTabSz="666750">
            <a:lnSpc>
              <a:spcPct val="90000"/>
            </a:lnSpc>
            <a:spcBef>
              <a:spcPct val="0"/>
            </a:spcBef>
            <a:spcAft>
              <a:spcPct val="35000"/>
            </a:spcAft>
            <a:buNone/>
          </a:pPr>
          <a:r>
            <a:rPr lang="en-GB" sz="1500" kern="1200"/>
            <a:t>Price Oracles &amp; Maximal Extractable Value</a:t>
          </a:r>
        </a:p>
      </dsp:txBody>
      <dsp:txXfrm>
        <a:off x="7464820" y="1287307"/>
        <a:ext cx="1274127" cy="1102270"/>
      </dsp:txXfrm>
    </dsp:sp>
    <dsp:sp modelId="{2B3AFDD7-9F0C-4E41-BE78-79309B4830D6}">
      <dsp:nvSpPr>
        <dsp:cNvPr id="0" name=""/>
        <dsp:cNvSpPr/>
      </dsp:nvSpPr>
      <dsp:spPr>
        <a:xfrm>
          <a:off x="6955870" y="3875958"/>
          <a:ext cx="877429" cy="756021"/>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E1678-AE1E-4453-B41B-43382B711947}">
      <dsp:nvSpPr>
        <dsp:cNvPr id="0" name=""/>
        <dsp:cNvSpPr/>
      </dsp:nvSpPr>
      <dsp:spPr>
        <a:xfrm>
          <a:off x="7148991" y="3007639"/>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Immersive Technologies Business Models</a:t>
          </a:r>
        </a:p>
      </dsp:txBody>
      <dsp:txXfrm>
        <a:off x="7464820" y="3280868"/>
        <a:ext cx="1274127" cy="1102270"/>
      </dsp:txXfrm>
    </dsp:sp>
    <dsp:sp modelId="{D8CC8064-6638-4A71-919E-510040BE9879}">
      <dsp:nvSpPr>
        <dsp:cNvPr id="0" name=""/>
        <dsp:cNvSpPr/>
      </dsp:nvSpPr>
      <dsp:spPr>
        <a:xfrm>
          <a:off x="5191273" y="4041568"/>
          <a:ext cx="877429" cy="756021"/>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2A77C-8589-4B6C-B9D9-9E64A0EE4B42}">
      <dsp:nvSpPr>
        <dsp:cNvPr id="0" name=""/>
        <dsp:cNvSpPr/>
      </dsp:nvSpPr>
      <dsp:spPr>
        <a:xfrm>
          <a:off x="5401164" y="4022852"/>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Evolutions of Digital Identity</a:t>
          </a:r>
        </a:p>
      </dsp:txBody>
      <dsp:txXfrm>
        <a:off x="5716993" y="4296081"/>
        <a:ext cx="1274127" cy="1102270"/>
      </dsp:txXfrm>
    </dsp:sp>
    <dsp:sp modelId="{87B5F931-F303-48D3-92E5-953A2E718918}">
      <dsp:nvSpPr>
        <dsp:cNvPr id="0" name=""/>
        <dsp:cNvSpPr/>
      </dsp:nvSpPr>
      <dsp:spPr>
        <a:xfrm>
          <a:off x="4150475" y="2628777"/>
          <a:ext cx="877429" cy="756021"/>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F0197-FFE3-4202-A692-B184A2C853BE}">
      <dsp:nvSpPr>
        <dsp:cNvPr id="0" name=""/>
        <dsp:cNvSpPr/>
      </dsp:nvSpPr>
      <dsp:spPr>
        <a:xfrm>
          <a:off x="3645223" y="3008773"/>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Futures &amp; Foresight Pilot</a:t>
          </a:r>
        </a:p>
      </dsp:txBody>
      <dsp:txXfrm>
        <a:off x="3961052" y="3282002"/>
        <a:ext cx="1274127" cy="1102270"/>
      </dsp:txXfrm>
    </dsp:sp>
    <dsp:sp modelId="{24F95F09-677A-4194-A13D-2FD9CEA3F9D7}">
      <dsp:nvSpPr>
        <dsp:cNvPr id="0" name=""/>
        <dsp:cNvSpPr/>
      </dsp:nvSpPr>
      <dsp:spPr>
        <a:xfrm>
          <a:off x="3645223" y="1011810"/>
          <a:ext cx="1905785" cy="164872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a:t>Synthetic Data &amp; Privacy Enhancing Technologies</a:t>
          </a:r>
        </a:p>
      </dsp:txBody>
      <dsp:txXfrm>
        <a:off x="3961052" y="1285039"/>
        <a:ext cx="1274127" cy="1102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DC60C-4FDA-4B36-8F5B-7D5650DBEF64}">
      <dsp:nvSpPr>
        <dsp:cNvPr id="0" name=""/>
        <dsp:cNvSpPr/>
      </dsp:nvSpPr>
      <dsp:spPr>
        <a:xfrm>
          <a:off x="3275628" y="1173932"/>
          <a:ext cx="1492118" cy="1290743"/>
        </a:xfrm>
        <a:prstGeom prst="hexagon">
          <a:avLst>
            <a:gd name="adj" fmla="val 28570"/>
            <a:gd name="vf" fmla="val 115470"/>
          </a:avLst>
        </a:prstGeom>
        <a:solidFill>
          <a:srgbClr val="04618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Technologies of interest</a:t>
          </a:r>
        </a:p>
      </dsp:txBody>
      <dsp:txXfrm>
        <a:off x="3522893" y="1387826"/>
        <a:ext cx="997588" cy="862955"/>
      </dsp:txXfrm>
    </dsp:sp>
    <dsp:sp modelId="{D28BDE52-FB12-4C26-9FF3-6A96D37A6CB0}">
      <dsp:nvSpPr>
        <dsp:cNvPr id="0" name=""/>
        <dsp:cNvSpPr/>
      </dsp:nvSpPr>
      <dsp:spPr>
        <a:xfrm>
          <a:off x="4209981" y="556398"/>
          <a:ext cx="562971" cy="485074"/>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F308A-D551-4374-9FB2-A28225739733}">
      <dsp:nvSpPr>
        <dsp:cNvPr id="0" name=""/>
        <dsp:cNvSpPr/>
      </dsp:nvSpPr>
      <dsp:spPr>
        <a:xfrm>
          <a:off x="3383910" y="4580"/>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GB" sz="900" kern="1200"/>
            <a:t>Quantum Technologies</a:t>
          </a:r>
          <a:r>
            <a:rPr lang="en-GB" sz="900" kern="1200">
              <a:latin typeface="Arial" panose="020B0604020202020204"/>
            </a:rPr>
            <a:t> </a:t>
          </a:r>
          <a:endParaRPr lang="en-GB" sz="900" kern="1200"/>
        </a:p>
      </dsp:txBody>
      <dsp:txXfrm>
        <a:off x="3586551" y="179888"/>
        <a:ext cx="817498" cy="707232"/>
      </dsp:txXfrm>
    </dsp:sp>
    <dsp:sp modelId="{16658FF7-C568-4EE6-B174-AE20FACEC2CF}">
      <dsp:nvSpPr>
        <dsp:cNvPr id="0" name=""/>
        <dsp:cNvSpPr/>
      </dsp:nvSpPr>
      <dsp:spPr>
        <a:xfrm>
          <a:off x="4867013" y="1463230"/>
          <a:ext cx="562971" cy="485074"/>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A03A10-7AA8-47B7-853D-02BBEE280FE2}">
      <dsp:nvSpPr>
        <dsp:cNvPr id="0" name=""/>
        <dsp:cNvSpPr/>
      </dsp:nvSpPr>
      <dsp:spPr>
        <a:xfrm>
          <a:off x="4534505" y="650648"/>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GB" sz="900" kern="1200"/>
            <a:t>DeFi:</a:t>
          </a:r>
          <a:r>
            <a:rPr lang="en-GB" sz="900" kern="1200">
              <a:latin typeface="Arial" panose="020B0604020202020204"/>
            </a:rPr>
            <a:t> </a:t>
          </a:r>
          <a:endParaRPr lang="en-GB" sz="900" kern="1200"/>
        </a:p>
        <a:p>
          <a:pPr marL="0" lvl="0" indent="0" algn="ctr" defTabSz="400050">
            <a:lnSpc>
              <a:spcPct val="90000"/>
            </a:lnSpc>
            <a:spcBef>
              <a:spcPct val="0"/>
            </a:spcBef>
            <a:spcAft>
              <a:spcPct val="35000"/>
            </a:spcAft>
            <a:buNone/>
          </a:pPr>
          <a:r>
            <a:rPr lang="en-GB" sz="900" kern="1200"/>
            <a:t>Price Oracles &amp; Maximal Extractable Value</a:t>
          </a:r>
        </a:p>
      </dsp:txBody>
      <dsp:txXfrm>
        <a:off x="4737146" y="825956"/>
        <a:ext cx="817498" cy="707232"/>
      </dsp:txXfrm>
    </dsp:sp>
    <dsp:sp modelId="{2B3AFDD7-9F0C-4E41-BE78-79309B4830D6}">
      <dsp:nvSpPr>
        <dsp:cNvPr id="0" name=""/>
        <dsp:cNvSpPr/>
      </dsp:nvSpPr>
      <dsp:spPr>
        <a:xfrm>
          <a:off x="4410596" y="2486872"/>
          <a:ext cx="562971" cy="485074"/>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BE1678-AE1E-4453-B41B-43382B711947}">
      <dsp:nvSpPr>
        <dsp:cNvPr id="0" name=""/>
        <dsp:cNvSpPr/>
      </dsp:nvSpPr>
      <dsp:spPr>
        <a:xfrm>
          <a:off x="4534505" y="1929746"/>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Immersive Technologies Business Models</a:t>
          </a:r>
        </a:p>
      </dsp:txBody>
      <dsp:txXfrm>
        <a:off x="4737146" y="2105054"/>
        <a:ext cx="817498" cy="707232"/>
      </dsp:txXfrm>
    </dsp:sp>
    <dsp:sp modelId="{D8CC8064-6638-4A71-919E-510040BE9879}">
      <dsp:nvSpPr>
        <dsp:cNvPr id="0" name=""/>
        <dsp:cNvSpPr/>
      </dsp:nvSpPr>
      <dsp:spPr>
        <a:xfrm>
          <a:off x="3278404" y="2593130"/>
          <a:ext cx="562971" cy="485074"/>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2A77C-8589-4B6C-B9D9-9E64A0EE4B42}">
      <dsp:nvSpPr>
        <dsp:cNvPr id="0" name=""/>
        <dsp:cNvSpPr/>
      </dsp:nvSpPr>
      <dsp:spPr>
        <a:xfrm>
          <a:off x="3413073" y="2581122"/>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Evolutions of Digital Identity</a:t>
          </a:r>
        </a:p>
      </dsp:txBody>
      <dsp:txXfrm>
        <a:off x="3615714" y="2756430"/>
        <a:ext cx="817498" cy="707232"/>
      </dsp:txXfrm>
    </dsp:sp>
    <dsp:sp modelId="{87B5F931-F303-48D3-92E5-953A2E718918}">
      <dsp:nvSpPr>
        <dsp:cNvPr id="0" name=""/>
        <dsp:cNvSpPr/>
      </dsp:nvSpPr>
      <dsp:spPr>
        <a:xfrm>
          <a:off x="2610613" y="1686663"/>
          <a:ext cx="562971" cy="485074"/>
        </a:xfrm>
        <a:prstGeom prst="hexagon">
          <a:avLst>
            <a:gd name="adj" fmla="val 28900"/>
            <a:gd name="vf" fmla="val 11547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F0197-FFE3-4202-A692-B184A2C853BE}">
      <dsp:nvSpPr>
        <dsp:cNvPr id="0" name=""/>
        <dsp:cNvSpPr/>
      </dsp:nvSpPr>
      <dsp:spPr>
        <a:xfrm>
          <a:off x="2286435" y="1930474"/>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Futures &amp; Foresight Pilot</a:t>
          </a:r>
        </a:p>
      </dsp:txBody>
      <dsp:txXfrm>
        <a:off x="2489076" y="2105782"/>
        <a:ext cx="817498" cy="707232"/>
      </dsp:txXfrm>
    </dsp:sp>
    <dsp:sp modelId="{24F95F09-677A-4194-A13D-2FD9CEA3F9D7}">
      <dsp:nvSpPr>
        <dsp:cNvPr id="0" name=""/>
        <dsp:cNvSpPr/>
      </dsp:nvSpPr>
      <dsp:spPr>
        <a:xfrm>
          <a:off x="2286435" y="649192"/>
          <a:ext cx="1222780" cy="1057848"/>
        </a:xfrm>
        <a:prstGeom prst="hexagon">
          <a:avLst>
            <a:gd name="adj" fmla="val 28570"/>
            <a:gd name="vf" fmla="val 115470"/>
          </a:avLst>
        </a:prstGeom>
        <a:solidFill>
          <a:srgbClr val="0688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900" kern="1200"/>
            <a:t>Synthetic Data &amp; Privacy Enhancing Technologies</a:t>
          </a:r>
        </a:p>
      </dsp:txBody>
      <dsp:txXfrm>
        <a:off x="2489076" y="824500"/>
        <a:ext cx="817498" cy="707232"/>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DD769-23C8-44D7-9B81-EA7F65A2A960}" type="datetimeFigureOut">
              <a:rPr lang="en-GB" smtClean="0"/>
              <a:t>23/11/2023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32EEB-F9F4-47F7-9176-0FA7E3B19CC3}" type="slidenum">
              <a:rPr lang="en-GB" smtClean="0"/>
              <a:t>‹#›</a:t>
            </a:fld>
            <a:endParaRPr lang="en-GB"/>
          </a:p>
        </p:txBody>
      </p:sp>
    </p:spTree>
    <p:extLst>
      <p:ext uri="{BB962C8B-B14F-4D97-AF65-F5344CB8AC3E}">
        <p14:creationId xmlns:p14="http://schemas.microsoft.com/office/powerpoint/2010/main" val="2702835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71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Here we have an example of our horizon scanning process and the different steps that are entailed within it</a:t>
            </a:r>
          </a:p>
          <a:p>
            <a:pPr marL="0" indent="0">
              <a:buFont typeface="Arial" panose="020B0604020202020204" pitchFamily="34" charset="0"/>
              <a:buNone/>
            </a:pPr>
            <a:r>
              <a:rPr lang="en-GB"/>
              <a:t>Standardised based on futures techniques and learnings we can gather from industry and other </a:t>
            </a:r>
            <a:r>
              <a:rPr lang="en-GB" err="1"/>
              <a:t>regualtors</a:t>
            </a: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381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An important way we keep abreast of technological and innovation developments is through our horizon-scanning work. </a:t>
            </a:r>
            <a:endParaRPr lang="en-GB" sz="1200" b="0" i="0">
              <a:solidFill>
                <a:srgbClr val="000000"/>
              </a:solidFill>
              <a:effectLst/>
              <a:latin typeface="ＭＳ 明朝" panose="02020609040205080304" pitchFamily="49" charset="-128"/>
              <a:ea typeface="ＭＳ 明朝" panose="02020609040205080304" pitchFamily="49" charset="-128"/>
            </a:endParaRP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There are 5 areas or ‘Dimensions’ that this work covers, looking through both a current and future state lens. </a:t>
            </a: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Today we will focus on EmergingTech, but worth acknowledging different areas and the potential overlaps between them</a:t>
            </a: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The five areas are </a:t>
            </a:r>
            <a:r>
              <a:rPr lang="en-GB" sz="1200" b="1" i="0">
                <a:solidFill>
                  <a:srgbClr val="000000"/>
                </a:solidFill>
                <a:effectLst/>
                <a:latin typeface="Calibri" panose="020F0502020204030204" pitchFamily="34" charset="0"/>
                <a:ea typeface="ＭＳ 明朝" panose="02020609040205080304" pitchFamily="49" charset="-128"/>
              </a:rPr>
              <a:t>FinTech </a:t>
            </a:r>
            <a:r>
              <a:rPr lang="en-GB" sz="1200" b="0" i="0">
                <a:solidFill>
                  <a:srgbClr val="000000"/>
                </a:solidFill>
                <a:effectLst/>
                <a:latin typeface="Calibri" panose="020F0502020204030204" pitchFamily="34" charset="0"/>
                <a:ea typeface="ＭＳ 明朝" panose="02020609040205080304" pitchFamily="49" charset="-128"/>
              </a:rPr>
              <a:t>for example crypto, Artificial Intelligence in Financial Services;  </a:t>
            </a:r>
            <a:r>
              <a:rPr lang="en-GB" sz="1200" b="1" i="0">
                <a:solidFill>
                  <a:srgbClr val="000000"/>
                </a:solidFill>
                <a:effectLst/>
                <a:latin typeface="Calibri" panose="020F0502020204030204" pitchFamily="34" charset="0"/>
                <a:ea typeface="ＭＳ 明朝" panose="02020609040205080304" pitchFamily="49" charset="-128"/>
              </a:rPr>
              <a:t>RegTech </a:t>
            </a:r>
            <a:r>
              <a:rPr lang="en-GB" sz="1200" b="0" i="0">
                <a:solidFill>
                  <a:srgbClr val="000000"/>
                </a:solidFill>
                <a:effectLst/>
                <a:latin typeface="Calibri" panose="020F0502020204030204" pitchFamily="34" charset="0"/>
                <a:ea typeface="ＭＳ 明朝" panose="02020609040205080304" pitchFamily="49" charset="-128"/>
              </a:rPr>
              <a:t>including compliance enhancing technologies to support KYC and regulatory reporting;  </a:t>
            </a:r>
            <a:r>
              <a:rPr lang="en-GB" sz="1200" b="1" i="0">
                <a:solidFill>
                  <a:srgbClr val="000000"/>
                </a:solidFill>
                <a:effectLst/>
                <a:latin typeface="Calibri" panose="020F0502020204030204" pitchFamily="34" charset="0"/>
                <a:ea typeface="ＭＳ 明朝" panose="02020609040205080304" pitchFamily="49" charset="-128"/>
              </a:rPr>
              <a:t>Emerging Tech</a:t>
            </a:r>
            <a:r>
              <a:rPr lang="en-GB" sz="1200" b="0" i="0">
                <a:solidFill>
                  <a:srgbClr val="000000"/>
                </a:solidFill>
                <a:effectLst/>
                <a:latin typeface="Calibri" panose="020F0502020204030204" pitchFamily="34" charset="0"/>
                <a:ea typeface="ＭＳ 明朝" panose="02020609040205080304" pitchFamily="49" charset="-128"/>
              </a:rPr>
              <a:t> such as quantum computing;  </a:t>
            </a:r>
            <a:r>
              <a:rPr lang="en-GB" sz="1200" b="1" i="0">
                <a:solidFill>
                  <a:srgbClr val="000000"/>
                </a:solidFill>
                <a:effectLst/>
                <a:latin typeface="Calibri" panose="020F0502020204030204" pitchFamily="34" charset="0"/>
                <a:ea typeface="ＭＳ 明朝" panose="02020609040205080304" pitchFamily="49" charset="-128"/>
              </a:rPr>
              <a:t>SupTech </a:t>
            </a:r>
            <a:r>
              <a:rPr lang="en-GB" sz="1200" b="0" i="0">
                <a:solidFill>
                  <a:srgbClr val="000000"/>
                </a:solidFill>
                <a:effectLst/>
                <a:latin typeface="Calibri" panose="020F0502020204030204" pitchFamily="34" charset="0"/>
                <a:ea typeface="ＭＳ 明朝" panose="02020609040205080304" pitchFamily="49" charset="-128"/>
              </a:rPr>
              <a:t>which are technologies used by regulators to support their regulatory process and finally </a:t>
            </a:r>
            <a:r>
              <a:rPr lang="en-GB" sz="1200" b="1" i="0">
                <a:solidFill>
                  <a:srgbClr val="000000"/>
                </a:solidFill>
                <a:effectLst/>
                <a:latin typeface="Calibri" panose="020F0502020204030204" pitchFamily="34" charset="0"/>
                <a:ea typeface="ＭＳ 明朝" panose="02020609040205080304" pitchFamily="49" charset="-128"/>
              </a:rPr>
              <a:t>BigTech </a:t>
            </a:r>
            <a:r>
              <a:rPr lang="en-GB" sz="1200" b="0" i="0">
                <a:solidFill>
                  <a:srgbClr val="000000"/>
                </a:solidFill>
                <a:effectLst/>
                <a:latin typeface="Calibri" panose="020F0502020204030204" pitchFamily="34" charset="0"/>
                <a:ea typeface="ＭＳ 明朝" panose="02020609040205080304" pitchFamily="49" charset="-128"/>
              </a:rPr>
              <a:t>solutions and</a:t>
            </a:r>
            <a:r>
              <a:rPr lang="en-GB" sz="1200" b="1" i="0">
                <a:solidFill>
                  <a:srgbClr val="000000"/>
                </a:solidFill>
                <a:effectLst/>
                <a:latin typeface="Calibri" panose="020F0502020204030204" pitchFamily="34" charset="0"/>
                <a:ea typeface="ＭＳ 明朝" panose="02020609040205080304" pitchFamily="49" charset="-128"/>
              </a:rPr>
              <a:t> </a:t>
            </a:r>
            <a:r>
              <a:rPr lang="en-GB" sz="1200" b="0" i="0">
                <a:solidFill>
                  <a:srgbClr val="000000"/>
                </a:solidFill>
                <a:effectLst/>
                <a:latin typeface="Calibri" panose="020F0502020204030204" pitchFamily="34" charset="0"/>
                <a:ea typeface="ＭＳ 明朝" panose="02020609040205080304" pitchFamily="49" charset="-128"/>
              </a:rPr>
              <a:t>new financial offerings by BigTech firms. </a:t>
            </a:r>
            <a:endParaRPr lang="en-GB" sz="1200" b="0" i="0">
              <a:solidFill>
                <a:srgbClr val="000000"/>
              </a:solidFill>
              <a:effectLst/>
              <a:latin typeface="ＭＳ 明朝" panose="02020609040205080304" pitchFamily="49" charset="-128"/>
              <a:ea typeface="ＭＳ 明朝" panose="02020609040205080304" pitchFamily="49" charset="-128"/>
            </a:endParaRP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We have both proactive and reactive elements to this work. Proactive – we look at nascent areas that are yet to or have had limited interaction with financial services    </a:t>
            </a: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And Reactive - areas that are already being actively explored within the organisation, where we support colleagues with our research methods and insights brought through our external engagement with financial services firms, academics and innovators </a:t>
            </a: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We also look at these issues in terms of their lifecycle - so their current state of play to understand where things are - which also provides a good reference point to understand their potential trajectory in terms of what the future state might look like. </a:t>
            </a:r>
          </a:p>
          <a:p>
            <a:pPr algn="l" rtl="0" fontAlgn="base">
              <a:buFont typeface="Arial" panose="020B0604020202020204" pitchFamily="34" charset="0"/>
              <a:buChar char="•"/>
            </a:pPr>
            <a:r>
              <a:rPr lang="en-GB" sz="1200" b="0" i="0">
                <a:solidFill>
                  <a:srgbClr val="000000"/>
                </a:solidFill>
                <a:effectLst/>
                <a:latin typeface="Calibri" panose="020F0502020204030204" pitchFamily="34" charset="0"/>
                <a:ea typeface="ＭＳ 明朝" panose="02020609040205080304" pitchFamily="49" charset="-128"/>
              </a:rPr>
              <a:t>As with all frameworks, we go through iterations, but through our work programme we have developed evidence that this captures the landscape well</a:t>
            </a:r>
            <a:endParaRPr lang="en-GB" sz="1200" b="0" i="0">
              <a:solidFill>
                <a:srgbClr val="000000"/>
              </a:solidFill>
              <a:effectLst/>
              <a:latin typeface="ＭＳ 明朝" panose="02020609040205080304" pitchFamily="49" charset="-128"/>
              <a:ea typeface="ＭＳ 明朝" panose="02020609040205080304" pitchFamily="49" charset="-128"/>
            </a:endParaRPr>
          </a:p>
          <a:p>
            <a:pPr marL="0" indent="0">
              <a:buFont typeface="Arial" panose="020B0604020202020204" pitchFamily="34" charset="0"/>
              <a:buNone/>
            </a:pPr>
            <a:endParaRPr lang="en-GB"/>
          </a:p>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316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2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Pavle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369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Why are we interested in synthetic data? </a:t>
            </a:r>
          </a:p>
          <a:p>
            <a:pPr marL="171450" indent="-171450">
              <a:buFontTx/>
              <a:buChar char="-"/>
            </a:pPr>
            <a:r>
              <a:rPr lang="en-GB"/>
              <a:t>In the Innovation department, we’re particularly interested in driving innovation in financial services, and we know from research that high quality data is a key enabler to innovation</a:t>
            </a:r>
          </a:p>
          <a:p>
            <a:pPr marL="171450" indent="-171450">
              <a:buFontTx/>
              <a:buChar char="-"/>
            </a:pPr>
            <a:r>
              <a:rPr lang="en-GB"/>
              <a:t>However, data quality issues, legacy systems and lack of clarity around data protection regulations is limiting data sharing and access in financial services, particularly for new market entrants</a:t>
            </a:r>
          </a:p>
          <a:p>
            <a:pPr marL="0" indent="0">
              <a:buFontTx/>
              <a:buNone/>
            </a:pPr>
            <a:endParaRPr lang="en-GB"/>
          </a:p>
          <a:p>
            <a:pPr marL="0" indent="0">
              <a:buFontTx/>
              <a:buNone/>
            </a:pPr>
            <a:r>
              <a:rPr lang="en-GB"/>
              <a:t>When we started our synthetic data journey, we were interested in the first use case …</a:t>
            </a:r>
          </a:p>
          <a:p>
            <a:pPr marL="0" indent="0">
              <a:buFontTx/>
              <a:buNone/>
            </a:pPr>
            <a:r>
              <a:rPr lang="en-GB"/>
              <a:t>As time has gone on, we have started testing this technology to meet regulatory/supervisory use cases, to understand whether and how we can use this technology to meet our regulatory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664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Verdana"/>
                <a:ea typeface="+mn-ea"/>
                <a:cs typeface="+mn-cs"/>
              </a:rPr>
              <a:t>Call for Input published in May 2022.</a:t>
            </a:r>
            <a:endParaRPr kumimoji="0" lang="en-GB" sz="1200" b="0" i="0" u="none" strike="noStrike" kern="1200" cap="none" spc="0" normalizeH="0" baseline="0" noProof="0">
              <a:ln>
                <a:noFill/>
              </a:ln>
              <a:solidFill>
                <a:prstClr val="white"/>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latin typeface="Verdana"/>
                <a:ea typeface="+mn-ea"/>
                <a:cs typeface="+mn-cs"/>
              </a:rPr>
              <a:t>Responses showed demand for synthetic payments data, with financial crime a key use case.</a:t>
            </a:r>
            <a:endParaRPr kumimoji="0" lang="en-GB" sz="1200" b="0" i="0" u="none" strike="noStrike" kern="1200" cap="none" spc="0" normalizeH="0" baseline="0" noProof="0">
              <a:ln>
                <a:noFill/>
              </a:ln>
              <a:solidFill>
                <a:prstClr val="white"/>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FFFFFF"/>
              </a:solidFill>
              <a:latin typeface="Inter 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Inter Bold"/>
              </a:rPr>
              <a:t>Firms can access it to </a:t>
            </a:r>
            <a:r>
              <a:rPr lang="en-GB" sz="1200">
                <a:solidFill>
                  <a:srgbClr val="FFFFFF"/>
                </a:solidFill>
                <a:latin typeface="Inter Bold"/>
              </a:rPr>
              <a:t>develop automated transactions monitoring systems.</a:t>
            </a:r>
            <a:endParaRPr lang="en-US" sz="1200">
              <a:solidFill>
                <a:srgbClr val="FFFFFF"/>
              </a:solidFill>
              <a:latin typeface="Inter Bold"/>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3592A-435B-420C-85FC-C0BA25C97009}"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191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24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981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0" i="0">
                <a:solidFill>
                  <a:srgbClr val="0B0C0C"/>
                </a:solidFill>
                <a:effectLst/>
                <a:latin typeface="GDS Transport"/>
              </a:rPr>
              <a:t>The Digital Regulation Cooperation Forum (DRCF) is a joint initiative led by 4 regulators in the UK: FCA (financial services), CMA (competition), Ofcom (office for communications) and the ICO (government office for information rights). The DRCF was established to help regulators keep pace with changes in digital and online services, and work collaboratively to explore the regulatory implications emerging technologies may pose.</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r>
              <a:rPr lang="en-GB" b="0" i="0">
                <a:solidFill>
                  <a:srgbClr val="0B0C0C"/>
                </a:solidFill>
                <a:effectLst/>
                <a:latin typeface="GDS Transport"/>
              </a:rPr>
              <a:t>The Horizon scanning programme was launched to build member regulators collective knowledge and understanding of emerging digital developments. The slide outlines five technologies which we have explored through the DRCF. </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r>
              <a:rPr lang="en-GB" b="0" i="0">
                <a:solidFill>
                  <a:srgbClr val="0B0C0C"/>
                </a:solidFill>
                <a:effectLst/>
                <a:latin typeface="GDS Transport"/>
              </a:rPr>
              <a:t>In May last year, we held our first symposium focused on the Metaverse, which brought together stakeholders across industry, academia and investors to exchange ideas and perspectives on the potential implications of the metaverse and associated immersive technologies. </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r>
              <a:rPr lang="en-GB" b="0" i="0">
                <a:solidFill>
                  <a:srgbClr val="0B0C0C"/>
                </a:solidFill>
                <a:effectLst/>
                <a:latin typeface="GDS Transport"/>
              </a:rPr>
              <a:t>In October we held our second symposium in partnership with the UCL centre for blockchain technology to understand how the Web3 ecosystem is evolving and the risks and opportunities facing firms and public authorities. From this event, we produced an ‘Insights Report’ summarising key themes from the day and highlighting benefits, risks and harms web3 pose. </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r>
              <a:rPr lang="en-GB" b="0" i="0">
                <a:solidFill>
                  <a:srgbClr val="0B0C0C"/>
                </a:solidFill>
                <a:effectLst/>
                <a:latin typeface="GDS Transport"/>
              </a:rPr>
              <a:t>Our work within the DRCF helps build collective knowledge and understanding across our remits and begins the early policy thinking needed to ensure digital innovation works well for consumers and the public more broadly. </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r>
              <a:rPr lang="en-GB" b="0" i="0">
                <a:solidFill>
                  <a:srgbClr val="0B0C0C"/>
                </a:solidFill>
                <a:effectLst/>
                <a:latin typeface="GDS Transport"/>
              </a:rPr>
              <a:t>This year we are continuing our work focusing on quantum technologies (report coming soon) and launching two new work programmes exploring immersive futures and digital ID. </a:t>
            </a: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endParaRPr lang="en-GB" b="0" i="0">
              <a:solidFill>
                <a:srgbClr val="0B0C0C"/>
              </a:solidFill>
              <a:effectLst/>
              <a:latin typeface="GDS Transport"/>
            </a:endParaRPr>
          </a:p>
          <a:p>
            <a:pPr marL="0" indent="0">
              <a:buFont typeface="Arial" panose="020B0604020202020204" pitchFamily="34" charset="0"/>
              <a:buNone/>
            </a:pPr>
            <a:endParaRPr lang="en-GB" b="0" i="0">
              <a:solidFill>
                <a:srgbClr val="0B0C0C"/>
              </a:solidFill>
              <a:effectLst/>
              <a:latin typeface="GDS Transport"/>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i="0">
              <a:solidFill>
                <a:srgbClr val="0B0C0C"/>
              </a:solidFill>
              <a:effectLst/>
              <a:latin typeface="GDS Transpor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490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838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9828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now talk through some of the key themes from the regulatory considerations section of the paper</a:t>
            </a:r>
          </a:p>
          <a:p>
            <a:endParaRPr>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49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regulatory considerations of security and competition spoke to how our current regulations apply to quantum technologies, but given the medium time horizon of the technology, we also  considered some potential future regulatory considerations as part of the paper. </a:t>
            </a:r>
          </a:p>
          <a:p>
            <a:endParaRPr lang="en-US">
              <a:ea typeface="Calibri"/>
              <a:cs typeface="Calibri"/>
            </a:endParaRPr>
          </a:p>
          <a:p>
            <a:r>
              <a:rPr lang="en-US"/>
              <a:t>We have three in the paper, and you can see them on this slide:</a:t>
            </a:r>
            <a:endParaRPr lang="en-US">
              <a:ea typeface="Calibri"/>
              <a:cs typeface="Calibri"/>
            </a:endParaRPr>
          </a:p>
          <a:p>
            <a:endParaRPr lang="en-US"/>
          </a:p>
          <a:p>
            <a:pPr marL="171450" indent="-171450">
              <a:buFont typeface="Arial"/>
              <a:buChar char="•"/>
            </a:pPr>
            <a:r>
              <a:rPr lang="en-US"/>
              <a:t>Transitioning to Quantum-safe systems</a:t>
            </a:r>
            <a:br>
              <a:rPr lang="en-US">
                <a:cs typeface="+mn-lt"/>
              </a:rPr>
            </a:br>
            <a:r>
              <a:rPr lang="en-US"/>
              <a:t> </a:t>
            </a:r>
            <a:endParaRPr lang="en-US">
              <a:cs typeface="+mn-lt"/>
            </a:endParaRPr>
          </a:p>
          <a:p>
            <a:pPr marL="171450" indent="-171450">
              <a:buFont typeface="Arial"/>
              <a:buChar char="•"/>
            </a:pPr>
            <a:r>
              <a:rPr lang="en-US"/>
              <a:t>Standards and specifications to complement regulations </a:t>
            </a:r>
            <a:br>
              <a:rPr lang="en-US">
                <a:cs typeface="+mn-lt"/>
              </a:rPr>
            </a:br>
            <a:endParaRPr lang="en-US">
              <a:cs typeface="+mn-lt"/>
            </a:endParaRPr>
          </a:p>
          <a:p>
            <a:pPr marL="171450" indent="-171450">
              <a:buFont typeface="Arial"/>
              <a:buChar char="•"/>
            </a:pPr>
            <a:r>
              <a:rPr lang="en-US" err="1"/>
              <a:t>Explainability</a:t>
            </a:r>
            <a:r>
              <a:rPr lang="en-US"/>
              <a:t>, quantum computing, and artificial intelligence</a:t>
            </a:r>
            <a:endParaRPr lang="en-US">
              <a:ea typeface="Calibri"/>
              <a:cs typeface="Calibri"/>
            </a:endParaRPr>
          </a:p>
          <a:p>
            <a:pPr marL="171450" indent="-171450">
              <a:buFont typeface="Arial"/>
              <a:buChar char="•"/>
            </a:pPr>
            <a:endParaRPr lang="en-US"/>
          </a:p>
          <a:p>
            <a:r>
              <a:rPr lang="en-US"/>
              <a:t>I will expand on two of these before handing back over to Elise.</a:t>
            </a:r>
            <a:endParaRPr lang="en-GB"/>
          </a:p>
          <a:p>
            <a:endParaRPr>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3334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893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95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699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a:ea typeface="Calibri"/>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974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547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677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94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t>What does this quote mean to you? Open and stimulate discussion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49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830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0356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85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840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246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1D1042-9665-8644-AC8D-F9E83AFC80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196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832342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98121909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31058478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70087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71104648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2070710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58809573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1D9E2B3B-46E7-D048-9A5D-DA275F7520B7}" type="datetime1">
              <a:rPr lang="en-GB" smtClean="0"/>
              <a:t>23/11/2023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778054489"/>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1D9E2B3B-46E7-D048-9A5D-DA275F7520B7}" type="datetime1">
              <a:rPr lang="en-GB" smtClean="0"/>
              <a:t>23/11/2023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4062834174"/>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E2B3B-46E7-D048-9A5D-DA275F7520B7}" type="datetime1">
              <a:rPr lang="en-GB" smtClean="0"/>
              <a:t>23/11/2023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53355578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156038415"/>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11431724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0001694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65376913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35790809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F8BE-992A-568E-4615-9DB66DCE9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BEC3009-0654-3920-168C-32D301214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061EFE-6651-452C-46CE-73A52F3049E3}"/>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4FC46C26-07A8-AB1B-A3AC-94C510686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6F26FF-1990-26F1-69BE-3CF4A4139139}"/>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17945349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68D-B800-597E-AA73-5E7F294401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8436F8-F8CE-4B77-D8CE-46A6614A9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CEC18-B6E5-D827-8528-0AC71A51E727}"/>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AAFF007D-BB5B-2CE2-E458-4982E7A8EB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3229C1-F0A4-B964-5F6A-F99909BEBC1D}"/>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379400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BADBA-EE6C-A1E5-4A92-55ED3B2D1A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C256EF0-A29A-05A6-FEA1-57FAC14E42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0615B3-0961-04FB-72A2-65BC43CB3AC6}"/>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FB6ADEAD-A35B-0AE3-4831-DAB99695ADC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94C381-15BB-A95A-0782-40F3452430BA}"/>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1977567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2D37-0869-37E5-E17C-199CB783BC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6D7B43-C0D7-1240-23BB-6FD7868EED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31574FB-AEFE-4023-B116-A3DDD199C5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3A32A93-6350-5605-9533-025035E26BF9}"/>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6" name="Footer Placeholder 5">
            <a:extLst>
              <a:ext uri="{FF2B5EF4-FFF2-40B4-BE49-F238E27FC236}">
                <a16:creationId xmlns:a16="http://schemas.microsoft.com/office/drawing/2014/main" id="{A752D18F-5F68-A532-93D5-55C4ED3D14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A31B33B-0994-8C03-A196-4D3FE1E1C8BA}"/>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130984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328-2E6D-54F7-5AEA-5C07ACC39BF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B9170D-D4FA-9684-9BE2-F4D2C6EA67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D82309-3DF6-0C00-C35F-4C097AF1C0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1B21C75-46AB-7A6A-9F45-526C21E546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5EBFA8-4659-9A38-E454-1D7211D2C2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5562B1E-696B-0E20-3605-A0EB4D78E0D0}"/>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8" name="Footer Placeholder 7">
            <a:extLst>
              <a:ext uri="{FF2B5EF4-FFF2-40B4-BE49-F238E27FC236}">
                <a16:creationId xmlns:a16="http://schemas.microsoft.com/office/drawing/2014/main" id="{A353DC55-E507-5A05-0167-646222D249A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DFDBE6-EF54-6C29-3B91-F7123AD70584}"/>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1033739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3E430-C333-B70C-97AC-D1A79AAD9BA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3AB5931-54F5-931F-ACD6-7EAC23585298}"/>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4" name="Footer Placeholder 3">
            <a:extLst>
              <a:ext uri="{FF2B5EF4-FFF2-40B4-BE49-F238E27FC236}">
                <a16:creationId xmlns:a16="http://schemas.microsoft.com/office/drawing/2014/main" id="{EDF28703-9275-CB17-5D85-2840F3FDADE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6B19F5D-C000-AF6B-7A57-F9946746221D}"/>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24176573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13C167-E554-BEB9-6685-EEECA8A56A7F}"/>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3" name="Footer Placeholder 2">
            <a:extLst>
              <a:ext uri="{FF2B5EF4-FFF2-40B4-BE49-F238E27FC236}">
                <a16:creationId xmlns:a16="http://schemas.microsoft.com/office/drawing/2014/main" id="{42A1DE0B-D0D3-698A-27D4-6639D22155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51EF59B-1C24-9DF6-5968-4CA1E2322187}"/>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2389830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899142103"/>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1874-31BA-A7C8-2C16-914B5727C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50B8853-6DB0-E3CE-F20C-F874DF97E2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78732D2-B853-37EE-B797-73439370B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7D8E1-F3C5-D287-C53A-ACBAFD77A192}"/>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6" name="Footer Placeholder 5">
            <a:extLst>
              <a:ext uri="{FF2B5EF4-FFF2-40B4-BE49-F238E27FC236}">
                <a16:creationId xmlns:a16="http://schemas.microsoft.com/office/drawing/2014/main" id="{39C07069-3DF8-9105-6939-0D0481F1DA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E6A4D0-BD61-123C-5BED-F9F5FEB4129C}"/>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35592233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A46C-2043-7E6F-0517-EF12063DA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019F3B-048C-21E7-43DD-3508391F9F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F955E89-1EFC-2C44-2A65-1788B468E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5F157-BD55-CDB3-3666-E2615F42C0CD}"/>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6" name="Footer Placeholder 5">
            <a:extLst>
              <a:ext uri="{FF2B5EF4-FFF2-40B4-BE49-F238E27FC236}">
                <a16:creationId xmlns:a16="http://schemas.microsoft.com/office/drawing/2014/main" id="{8B3FB58F-B503-4615-1680-85A2D00DF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DEEC5A0-54FC-0F13-6FC8-595DDC0F64AC}"/>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20391195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E977-A20F-D1EF-9CAC-466D456A733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7D6B35-FFCA-20CF-5073-0ECBFC6BA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79893F-6EB6-C9FE-ED1B-8AA937423885}"/>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B9345B01-50A9-FFBE-8742-6054EF3B89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68E6A3-F083-F212-38D2-051C183B15DA}"/>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36090335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92E89C-38FE-AFB9-57AE-E8B8BB7EF1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FCC65D-0570-8F0E-6F75-E0FEF89104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C60E25-9451-B265-B68F-2558F8A09F2C}"/>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3F7F3953-B8CF-71B8-8A6A-E39C8BD3230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9AB8BF-3940-8406-3D4E-130CA3CDEEC8}"/>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1858174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rcRect/>
          <a:stretch>
            <a:fillRect/>
          </a:stretch>
        </p:blipFill>
        <p:spPr>
          <a:xfrm>
            <a:off x="431372" y="0"/>
            <a:ext cx="11313325" cy="2736806"/>
          </a:xfrm>
          <a:prstGeom prst="rect">
            <a:avLst/>
          </a:prstGeom>
        </p:spPr>
      </p:pic>
      <p:sp>
        <p:nvSpPr>
          <p:cNvPr id="10" name="Text Placeholder 5"/>
          <p:cNvSpPr>
            <a:spLocks noGrp="1"/>
          </p:cNvSpPr>
          <p:nvPr>
            <p:ph type="body" sz="quarter" idx="16" hasCustomPrompt="1"/>
          </p:nvPr>
        </p:nvSpPr>
        <p:spPr>
          <a:xfrm>
            <a:off x="958773" y="1268760"/>
            <a:ext cx="10223416" cy="1368153"/>
          </a:xfrm>
        </p:spPr>
        <p:txBody>
          <a:bodyPr/>
          <a:lstStyle>
            <a:lvl1pPr marL="0" indent="0">
              <a:spcBef>
                <a:spcPct val="0"/>
              </a:spcBef>
              <a:spcAft>
                <a:spcPct val="0"/>
              </a:spcAft>
              <a:buNone/>
              <a:defRPr sz="3800" b="1">
                <a:solidFill>
                  <a:schemeClr val="bg1"/>
                </a:solidFill>
                <a:latin typeface="+mn-lt"/>
              </a:defRPr>
            </a:lvl1pPr>
            <a:lvl2pPr marL="0" indent="0">
              <a:spcBef>
                <a:spcPts val="1200"/>
              </a:spcBef>
              <a:spcAft>
                <a:spcPct val="0"/>
              </a:spcAft>
              <a:buNone/>
              <a:defRPr sz="2800">
                <a:solidFill>
                  <a:srgbClr val="8E1537"/>
                </a:solidFill>
                <a:latin typeface="+mj-lt"/>
              </a:defRPr>
            </a:lvl2pPr>
            <a:lvl3pPr marL="0" indent="0">
              <a:spcBef>
                <a:spcPts val="4000"/>
              </a:spcBef>
              <a:buNone/>
              <a:defRPr sz="1600"/>
            </a:lvl3pPr>
            <a:lvl4pPr marL="1371600" indent="0">
              <a:buNone/>
              <a:defRPr/>
            </a:lvl4pPr>
            <a:lvl5pPr marL="1828800" indent="0">
              <a:buNone/>
              <a:defRPr/>
            </a:lvl5pPr>
          </a:lstStyle>
          <a:p>
            <a:pPr lvl="0"/>
            <a:r>
              <a:rPr lang="en-US"/>
              <a:t>Title of presentation</a:t>
            </a:r>
          </a:p>
        </p:txBody>
      </p:sp>
      <p:sp>
        <p:nvSpPr>
          <p:cNvPr id="3" name="Slide Number Placeholder 2"/>
          <p:cNvSpPr>
            <a:spLocks noGrp="1"/>
          </p:cNvSpPr>
          <p:nvPr>
            <p:ph type="sldNum" sz="quarter" idx="17"/>
          </p:nvPr>
        </p:nvSpPr>
        <p:spPr/>
        <p:txBody>
          <a:bodyPr/>
          <a:lstStyle/>
          <a:p>
            <a:fld id="{3BCFDB86-9AA8-4FA0-859E-0ABCBFE83936}" type="slidenum">
              <a:rPr lang="en-GB" smtClean="0"/>
              <a:t>‹#›</a:t>
            </a:fld>
            <a:endParaRPr lang="en-GB"/>
          </a:p>
        </p:txBody>
      </p:sp>
      <p:sp>
        <p:nvSpPr>
          <p:cNvPr id="24" name="Text Placeholder 23"/>
          <p:cNvSpPr>
            <a:spLocks noGrp="1"/>
          </p:cNvSpPr>
          <p:nvPr>
            <p:ph type="body" sz="quarter" idx="18" hasCustomPrompt="1"/>
          </p:nvPr>
        </p:nvSpPr>
        <p:spPr>
          <a:xfrm>
            <a:off x="958872" y="2924151"/>
            <a:ext cx="10272184" cy="1224334"/>
          </a:xfrm>
        </p:spPr>
        <p:txBody>
          <a:bodyPr/>
          <a:lstStyle>
            <a:lvl1pPr>
              <a:defRPr baseline="0"/>
            </a:lvl1pPr>
          </a:lstStyle>
          <a:p>
            <a:pPr lvl="0"/>
            <a:r>
              <a:rPr lang="en-US"/>
              <a:t>Subtitle of presentation</a:t>
            </a:r>
          </a:p>
        </p:txBody>
      </p:sp>
      <p:sp>
        <p:nvSpPr>
          <p:cNvPr id="26" name="Text Placeholder 25"/>
          <p:cNvSpPr>
            <a:spLocks noGrp="1"/>
          </p:cNvSpPr>
          <p:nvPr>
            <p:ph type="body" sz="quarter" idx="19" hasCustomPrompt="1"/>
          </p:nvPr>
        </p:nvSpPr>
        <p:spPr>
          <a:xfrm>
            <a:off x="958872" y="4364512"/>
            <a:ext cx="10272184" cy="1728787"/>
          </a:xfrm>
        </p:spPr>
        <p:txBody>
          <a:bodyPr>
            <a:normAutofit/>
          </a:bodyPr>
          <a:lstStyle>
            <a:lvl1pPr>
              <a:defRPr sz="2800"/>
            </a:lvl1pPr>
          </a:lstStyle>
          <a:p>
            <a:pPr lvl="0"/>
            <a:r>
              <a:rPr lang="en-US"/>
              <a:t>Details of presenter / date (in one line)</a:t>
            </a:r>
          </a:p>
        </p:txBody>
      </p:sp>
      <p:sp>
        <p:nvSpPr>
          <p:cNvPr id="7" name="TextBox 6">
            <a:extLst>
              <a:ext uri="{FF2B5EF4-FFF2-40B4-BE49-F238E27FC236}">
                <a16:creationId xmlns:a16="http://schemas.microsoft.com/office/drawing/2014/main" id="{AB2F247F-47C6-4A85-8504-9F63F97E2EBF}"/>
              </a:ext>
            </a:extLst>
          </p:cNvPr>
          <p:cNvSpPr txBox="1"/>
          <p:nvPr userDrawn="1"/>
        </p:nvSpPr>
        <p:spPr>
          <a:xfrm>
            <a:off x="815413" y="0"/>
            <a:ext cx="4032448" cy="230832"/>
          </a:xfrm>
          <a:prstGeom prst="rect">
            <a:avLst/>
          </a:prstGeom>
          <a:noFill/>
        </p:spPr>
        <p:txBody>
          <a:bodyPr wrap="square" rtlCol="0">
            <a:spAutoFit/>
          </a:bodyPr>
          <a:lstStyle/>
          <a:p>
            <a:r>
              <a:rPr lang="en-GB" sz="900">
                <a:solidFill>
                  <a:schemeClr val="bg1"/>
                </a:solidFill>
              </a:rPr>
              <a:t>FCA Official</a:t>
            </a:r>
          </a:p>
        </p:txBody>
      </p:sp>
    </p:spTree>
    <p:extLst>
      <p:ext uri="{BB962C8B-B14F-4D97-AF65-F5344CB8AC3E}">
        <p14:creationId xmlns:p14="http://schemas.microsoft.com/office/powerpoint/2010/main" val="31894729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Content">
    <p:bg>
      <p:bgPr>
        <a:blipFill dpi="0" rotWithShape="1">
          <a:blip r:embed="rId2">
            <a:lum/>
          </a:blip>
          <a:srcRect/>
          <a:stretch>
            <a:fillRect t="13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rcRect/>
          <a:stretch>
            <a:fillRect/>
          </a:stretch>
        </p:blipFill>
        <p:spPr>
          <a:xfrm>
            <a:off x="-48683" y="-27385"/>
            <a:ext cx="12289368" cy="6912769"/>
          </a:xfrm>
          <a:prstGeom prst="rect">
            <a:avLst/>
          </a:prstGeom>
        </p:spPr>
      </p:pic>
      <p:sp>
        <p:nvSpPr>
          <p:cNvPr id="4" name="Title 3"/>
          <p:cNvSpPr>
            <a:spLocks noGrp="1"/>
          </p:cNvSpPr>
          <p:nvPr>
            <p:ph type="title"/>
          </p:nvPr>
        </p:nvSpPr>
        <p:spPr>
          <a:xfrm>
            <a:off x="911424" y="288000"/>
            <a:ext cx="10369152" cy="1124776"/>
          </a:xfrm>
        </p:spPr>
        <p:txBody>
          <a:bodyPr/>
          <a:lstStyle>
            <a:lvl1pPr>
              <a:defRPr sz="3400" b="1"/>
            </a:lvl1pPr>
          </a:lstStyle>
          <a:p>
            <a:r>
              <a:rPr lang="en-US"/>
              <a:t>Click to edit Master title style</a:t>
            </a:r>
            <a:endParaRPr lang="en-GB"/>
          </a:p>
        </p:txBody>
      </p:sp>
      <p:sp>
        <p:nvSpPr>
          <p:cNvPr id="2" name="Slide Number Placeholder 1"/>
          <p:cNvSpPr>
            <a:spLocks noGrp="1"/>
          </p:cNvSpPr>
          <p:nvPr>
            <p:ph type="sldNum" sz="quarter" idx="15"/>
          </p:nvPr>
        </p:nvSpPr>
        <p:spPr/>
        <p:txBody>
          <a:bodyPr/>
          <a:lstStyle/>
          <a:p>
            <a:fld id="{3BCFDB86-9AA8-4FA0-859E-0ABCBFE83936}" type="slidenum">
              <a:rPr lang="en-GB" smtClean="0"/>
              <a:t>‹#›</a:t>
            </a:fld>
            <a:endParaRPr lang="en-GB"/>
          </a:p>
        </p:txBody>
      </p:sp>
      <p:sp>
        <p:nvSpPr>
          <p:cNvPr id="8" name="Text Placeholder 7"/>
          <p:cNvSpPr>
            <a:spLocks noGrp="1"/>
          </p:cNvSpPr>
          <p:nvPr>
            <p:ph type="body" sz="quarter" idx="16"/>
          </p:nvPr>
        </p:nvSpPr>
        <p:spPr>
          <a:xfrm>
            <a:off x="911427" y="3356992"/>
            <a:ext cx="10368293" cy="2808858"/>
          </a:xfrm>
        </p:spPr>
        <p:txBody>
          <a:bodyPr>
            <a:normAutofit/>
          </a:bodyPr>
          <a:lstStyle>
            <a:lvl1pPr>
              <a:defRPr sz="2400">
                <a:solidFill>
                  <a:srgbClr val="701B45"/>
                </a:solidFill>
              </a:defRPr>
            </a:lvl1pPr>
          </a:lstStyle>
          <a:p>
            <a:pPr lvl="0"/>
            <a:r>
              <a:rPr lang="en-US"/>
              <a:t>Click to edit Master text styles</a:t>
            </a:r>
          </a:p>
        </p:txBody>
      </p:sp>
      <p:sp>
        <p:nvSpPr>
          <p:cNvPr id="10" name="Text Placeholder 9"/>
          <p:cNvSpPr>
            <a:spLocks noGrp="1"/>
          </p:cNvSpPr>
          <p:nvPr>
            <p:ph type="body" sz="quarter" idx="17"/>
          </p:nvPr>
        </p:nvSpPr>
        <p:spPr>
          <a:xfrm>
            <a:off x="912286" y="1484316"/>
            <a:ext cx="10367433" cy="1728787"/>
          </a:xfrm>
        </p:spPr>
        <p:txBody>
          <a:bodyPr/>
          <a:lstStyle/>
          <a:p>
            <a:pPr lvl="0"/>
            <a:r>
              <a:rPr lang="en-US"/>
              <a:t>Click to edit Master text styles</a:t>
            </a:r>
          </a:p>
        </p:txBody>
      </p:sp>
      <p:sp>
        <p:nvSpPr>
          <p:cNvPr id="7" name="TextBox 6">
            <a:extLst>
              <a:ext uri="{FF2B5EF4-FFF2-40B4-BE49-F238E27FC236}">
                <a16:creationId xmlns:a16="http://schemas.microsoft.com/office/drawing/2014/main" id="{615CB28D-C057-4466-9275-A5FC88CCE2BD}"/>
              </a:ext>
            </a:extLst>
          </p:cNvPr>
          <p:cNvSpPr txBox="1"/>
          <p:nvPr userDrawn="1"/>
        </p:nvSpPr>
        <p:spPr>
          <a:xfrm>
            <a:off x="815413" y="0"/>
            <a:ext cx="4032448" cy="230832"/>
          </a:xfrm>
          <a:prstGeom prst="rect">
            <a:avLst/>
          </a:prstGeom>
          <a:noFill/>
        </p:spPr>
        <p:txBody>
          <a:bodyPr wrap="square" rtlCol="0">
            <a:spAutoFit/>
          </a:bodyPr>
          <a:lstStyle/>
          <a:p>
            <a:r>
              <a:rPr lang="en-GB" sz="900">
                <a:solidFill>
                  <a:srgbClr val="701B45"/>
                </a:solidFill>
              </a:rPr>
              <a:t>FCA Official</a:t>
            </a:r>
          </a:p>
        </p:txBody>
      </p:sp>
    </p:spTree>
    <p:extLst>
      <p:ext uri="{BB962C8B-B14F-4D97-AF65-F5344CB8AC3E}">
        <p14:creationId xmlns:p14="http://schemas.microsoft.com/office/powerpoint/2010/main" val="3604332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ntent">
    <p:bg>
      <p:bgPr>
        <a:blipFill dpi="0" rotWithShape="1">
          <a:blip r:embed="rId2">
            <a:lum/>
          </a:blip>
          <a:srcRect/>
          <a:stretch>
            <a:fillRect t="13000"/>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srcRect/>
          <a:stretch>
            <a:fillRect/>
          </a:stretch>
        </p:blipFill>
        <p:spPr>
          <a:xfrm>
            <a:off x="-48683" y="-27385"/>
            <a:ext cx="12289368" cy="6912769"/>
          </a:xfrm>
          <a:prstGeom prst="rect">
            <a:avLst/>
          </a:prstGeom>
        </p:spPr>
      </p:pic>
      <p:sp>
        <p:nvSpPr>
          <p:cNvPr id="4" name="Title 3"/>
          <p:cNvSpPr>
            <a:spLocks noGrp="1"/>
          </p:cNvSpPr>
          <p:nvPr>
            <p:ph type="title"/>
          </p:nvPr>
        </p:nvSpPr>
        <p:spPr>
          <a:xfrm>
            <a:off x="911424" y="288000"/>
            <a:ext cx="10369152" cy="1124776"/>
          </a:xfrm>
        </p:spPr>
        <p:txBody>
          <a:bodyPr/>
          <a:lstStyle>
            <a:lvl1pPr>
              <a:defRPr sz="3400" b="1"/>
            </a:lvl1pPr>
          </a:lstStyle>
          <a:p>
            <a:r>
              <a:rPr lang="en-US"/>
              <a:t>Click to edit Master title style</a:t>
            </a:r>
            <a:endParaRPr lang="en-GB"/>
          </a:p>
        </p:txBody>
      </p:sp>
      <p:sp>
        <p:nvSpPr>
          <p:cNvPr id="2" name="Slide Number Placeholder 1"/>
          <p:cNvSpPr>
            <a:spLocks noGrp="1"/>
          </p:cNvSpPr>
          <p:nvPr>
            <p:ph type="sldNum" sz="quarter" idx="15"/>
          </p:nvPr>
        </p:nvSpPr>
        <p:spPr/>
        <p:txBody>
          <a:bodyPr/>
          <a:lstStyle/>
          <a:p>
            <a:fld id="{3BCFDB86-9AA8-4FA0-859E-0ABCBFE83936}" type="slidenum">
              <a:rPr lang="en-GB" smtClean="0"/>
              <a:t>‹#›</a:t>
            </a:fld>
            <a:endParaRPr lang="en-GB"/>
          </a:p>
        </p:txBody>
      </p:sp>
      <p:sp>
        <p:nvSpPr>
          <p:cNvPr id="8" name="Text Placeholder 7"/>
          <p:cNvSpPr>
            <a:spLocks noGrp="1"/>
          </p:cNvSpPr>
          <p:nvPr>
            <p:ph type="body" sz="quarter" idx="16"/>
          </p:nvPr>
        </p:nvSpPr>
        <p:spPr>
          <a:xfrm>
            <a:off x="911427" y="1557338"/>
            <a:ext cx="10368293" cy="4608512"/>
          </a:xfrm>
        </p:spPr>
        <p:txBody>
          <a:bodyPr>
            <a:normAutofit/>
          </a:bodyPr>
          <a:lstStyle>
            <a:lvl1pPr>
              <a:defRPr sz="2400">
                <a:solidFill>
                  <a:srgbClr val="701B45"/>
                </a:solidFill>
              </a:defRPr>
            </a:lvl1pPr>
          </a:lstStyle>
          <a:p>
            <a:pPr lvl="0"/>
            <a:r>
              <a:rPr lang="en-US"/>
              <a:t>Click to edit Master text styles</a:t>
            </a:r>
          </a:p>
        </p:txBody>
      </p:sp>
      <p:sp>
        <p:nvSpPr>
          <p:cNvPr id="7" name="TextBox 6">
            <a:extLst>
              <a:ext uri="{FF2B5EF4-FFF2-40B4-BE49-F238E27FC236}">
                <a16:creationId xmlns:a16="http://schemas.microsoft.com/office/drawing/2014/main" id="{296F4250-03D4-41D2-90D0-273A5B880FB0}"/>
              </a:ext>
            </a:extLst>
          </p:cNvPr>
          <p:cNvSpPr txBox="1"/>
          <p:nvPr userDrawn="1"/>
        </p:nvSpPr>
        <p:spPr>
          <a:xfrm>
            <a:off x="815413" y="0"/>
            <a:ext cx="4032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a:p>
            <a:endParaRPr lang="en-GB" sz="900">
              <a:solidFill>
                <a:srgbClr val="701B45"/>
              </a:solidFill>
            </a:endParaRPr>
          </a:p>
        </p:txBody>
      </p:sp>
    </p:spTree>
    <p:extLst>
      <p:ext uri="{BB962C8B-B14F-4D97-AF65-F5344CB8AC3E}">
        <p14:creationId xmlns:p14="http://schemas.microsoft.com/office/powerpoint/2010/main" val="34896769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Bulleted_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rcRect/>
          <a:stretch>
            <a:fillRect/>
          </a:stretch>
        </p:blipFill>
        <p:spPr>
          <a:xfrm>
            <a:off x="-48683" y="-27385"/>
            <a:ext cx="12289368" cy="6912769"/>
          </a:xfrm>
          <a:prstGeom prst="rect">
            <a:avLst/>
          </a:prstGeom>
        </p:spPr>
      </p:pic>
      <p:sp>
        <p:nvSpPr>
          <p:cNvPr id="7"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3" name="Text Placeholder 2"/>
          <p:cNvSpPr>
            <a:spLocks noGrp="1"/>
          </p:cNvSpPr>
          <p:nvPr>
            <p:ph type="body" sz="quarter" idx="15"/>
          </p:nvPr>
        </p:nvSpPr>
        <p:spPr>
          <a:xfrm>
            <a:off x="960000" y="1628676"/>
            <a:ext cx="10272000" cy="4248000"/>
          </a:xfrm>
        </p:spPr>
        <p:txBody>
          <a:bodyPr/>
          <a:lstStyle>
            <a:lvl1pPr marL="457200" indent="-457200">
              <a:buClr>
                <a:srgbClr val="FF585D"/>
              </a:buClr>
              <a:buFont typeface="Arial" pitchFamily="34" charset="0"/>
              <a:buChar char="•"/>
              <a:defRPr>
                <a:solidFill>
                  <a:srgbClr val="701B45"/>
                </a:solidFill>
                <a:latin typeface="+mn-lt"/>
              </a:defRPr>
            </a:lvl1pPr>
            <a:lvl2pPr marL="914400" indent="-457200">
              <a:buClr>
                <a:srgbClr val="FF585D"/>
              </a:buClr>
              <a:buFont typeface="Arial" panose="020B0604020202020204" pitchFamily="34" charset="0"/>
              <a:buChar char="•"/>
              <a:defRPr>
                <a:solidFill>
                  <a:srgbClr val="701B45"/>
                </a:solidFill>
                <a:latin typeface="+mn-lt"/>
              </a:defRPr>
            </a:lvl2pPr>
            <a:lvl3pPr marL="1257300" indent="-342900">
              <a:buClr>
                <a:srgbClr val="FF585D"/>
              </a:buClr>
              <a:buFont typeface="Arial" panose="020B0604020202020204" pitchFamily="34" charset="0"/>
              <a:buChar char="•"/>
              <a:defRPr>
                <a:solidFill>
                  <a:srgbClr val="701B45"/>
                </a:solidFill>
                <a:latin typeface="+mn-lt"/>
              </a:defRPr>
            </a:lvl3pPr>
            <a:lvl4pPr marL="1714500" indent="-342900">
              <a:buClr>
                <a:srgbClr val="FF585D"/>
              </a:buClr>
              <a:buFont typeface="Arial" panose="020B0604020202020204" pitchFamily="34" charset="0"/>
              <a:buChar char="•"/>
              <a:defRPr>
                <a:solidFill>
                  <a:srgbClr val="701B45"/>
                </a:solidFill>
                <a:latin typeface="+mn-lt"/>
              </a:defRPr>
            </a:lvl4pPr>
            <a:lvl5pPr marL="2114550" indent="-285750">
              <a:buClr>
                <a:srgbClr val="FF585D"/>
              </a:buClr>
              <a:buFont typeface="Arial" panose="020B0604020202020204" pitchFamily="34" charset="0"/>
              <a:buChar char="•"/>
              <a:defRPr sz="1800">
                <a:solidFill>
                  <a:srgbClr val="701B4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1"/>
          <p:cNvSpPr>
            <a:spLocks noGrp="1"/>
          </p:cNvSpPr>
          <p:nvPr>
            <p:ph type="sldNum" sz="quarter" idx="16"/>
          </p:nvPr>
        </p:nvSpPr>
        <p:spPr/>
        <p:txBody>
          <a:bodyPr/>
          <a:lstStyle/>
          <a:p>
            <a:fld id="{3BCFDB86-9AA8-4FA0-859E-0ABCBFE83936}" type="slidenum">
              <a:rPr lang="en-GB" smtClean="0"/>
              <a:t>‹#›</a:t>
            </a:fld>
            <a:endParaRPr lang="en-GB"/>
          </a:p>
        </p:txBody>
      </p:sp>
      <p:sp>
        <p:nvSpPr>
          <p:cNvPr id="6" name="TextBox 5">
            <a:extLst>
              <a:ext uri="{FF2B5EF4-FFF2-40B4-BE49-F238E27FC236}">
                <a16:creationId xmlns:a16="http://schemas.microsoft.com/office/drawing/2014/main" id="{0EEAEC4E-7547-4AA7-893F-BFFB3AD73E8B}"/>
              </a:ext>
            </a:extLst>
          </p:cNvPr>
          <p:cNvSpPr txBox="1"/>
          <p:nvPr userDrawn="1"/>
        </p:nvSpPr>
        <p:spPr>
          <a:xfrm>
            <a:off x="815413" y="0"/>
            <a:ext cx="40324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a:p>
            <a:endParaRPr lang="en-GB" sz="900">
              <a:solidFill>
                <a:srgbClr val="701B45"/>
              </a:solidFill>
            </a:endParaRPr>
          </a:p>
        </p:txBody>
      </p:sp>
    </p:spTree>
    <p:extLst>
      <p:ext uri="{BB962C8B-B14F-4D97-AF65-F5344CB8AC3E}">
        <p14:creationId xmlns:p14="http://schemas.microsoft.com/office/powerpoint/2010/main" val="17587222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Numbered_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rcRect/>
          <a:stretch>
            <a:fillRect/>
          </a:stretch>
        </p:blipFill>
        <p:spPr>
          <a:xfrm>
            <a:off x="-48683" y="-27385"/>
            <a:ext cx="12289368" cy="6912769"/>
          </a:xfrm>
          <a:prstGeom prst="rect">
            <a:avLst/>
          </a:prstGeom>
        </p:spPr>
      </p:pic>
      <p:sp>
        <p:nvSpPr>
          <p:cNvPr id="10"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13" name="Text Placeholder 2"/>
          <p:cNvSpPr>
            <a:spLocks noGrp="1"/>
          </p:cNvSpPr>
          <p:nvPr>
            <p:ph type="body" sz="quarter" idx="15"/>
          </p:nvPr>
        </p:nvSpPr>
        <p:spPr>
          <a:xfrm>
            <a:off x="960000" y="1628676"/>
            <a:ext cx="10272000" cy="4248000"/>
          </a:xfrm>
        </p:spPr>
        <p:txBody>
          <a:bodyPr/>
          <a:lstStyle>
            <a:lvl1pPr marL="514350" indent="-514350">
              <a:buClr>
                <a:srgbClr val="FF585D"/>
              </a:buClr>
              <a:buFont typeface="+mj-lt"/>
              <a:buAutoNum type="arabicPeriod"/>
              <a:defRPr>
                <a:solidFill>
                  <a:srgbClr val="701B45"/>
                </a:solidFill>
                <a:latin typeface="+mn-lt"/>
              </a:defRPr>
            </a:lvl1pPr>
            <a:lvl2pPr marL="971550" indent="-514350">
              <a:buClr>
                <a:srgbClr val="FF585D"/>
              </a:buClr>
              <a:buFont typeface="+mj-lt"/>
              <a:buAutoNum type="arabicPeriod"/>
              <a:defRPr>
                <a:solidFill>
                  <a:srgbClr val="701B45"/>
                </a:solidFill>
                <a:latin typeface="+mn-lt"/>
              </a:defRPr>
            </a:lvl2pPr>
            <a:lvl3pPr marL="1371600" indent="-457200">
              <a:buClr>
                <a:srgbClr val="FF585D"/>
              </a:buClr>
              <a:buFont typeface="+mj-lt"/>
              <a:buAutoNum type="arabicPeriod"/>
              <a:defRPr>
                <a:solidFill>
                  <a:srgbClr val="701B45"/>
                </a:solidFill>
                <a:latin typeface="+mn-lt"/>
              </a:defRPr>
            </a:lvl3pPr>
            <a:lvl4pPr marL="1828800" indent="-457200">
              <a:buClr>
                <a:srgbClr val="FF585D"/>
              </a:buClr>
              <a:buFont typeface="+mj-lt"/>
              <a:buAutoNum type="arabicPeriod"/>
              <a:defRPr>
                <a:solidFill>
                  <a:srgbClr val="701B45"/>
                </a:solidFill>
                <a:latin typeface="+mn-lt"/>
              </a:defRPr>
            </a:lvl4pPr>
            <a:lvl5pPr marL="2171700" indent="-342900">
              <a:buClr>
                <a:srgbClr val="FF585D"/>
              </a:buClr>
              <a:buFont typeface="+mj-lt"/>
              <a:buAutoNum type="arabicPeriod"/>
              <a:defRPr sz="1600">
                <a:solidFill>
                  <a:srgbClr val="701B45"/>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1"/>
          <p:cNvSpPr>
            <a:spLocks noGrp="1"/>
          </p:cNvSpPr>
          <p:nvPr>
            <p:ph type="sldNum" sz="quarter" idx="16"/>
          </p:nvPr>
        </p:nvSpPr>
        <p:spPr/>
        <p:txBody>
          <a:bodyPr/>
          <a:lstStyle/>
          <a:p>
            <a:fld id="{3BCFDB86-9AA8-4FA0-859E-0ABCBFE83936}" type="slidenum">
              <a:rPr lang="en-GB" smtClean="0"/>
              <a:t>‹#›</a:t>
            </a:fld>
            <a:endParaRPr lang="en-GB"/>
          </a:p>
        </p:txBody>
      </p:sp>
      <p:sp>
        <p:nvSpPr>
          <p:cNvPr id="6" name="TextBox 5">
            <a:extLst>
              <a:ext uri="{FF2B5EF4-FFF2-40B4-BE49-F238E27FC236}">
                <a16:creationId xmlns:a16="http://schemas.microsoft.com/office/drawing/2014/main" id="{238C04D7-806F-4E8C-AEC2-0E18D9784093}"/>
              </a:ext>
            </a:extLst>
          </p:cNvPr>
          <p:cNvSpPr txBox="1"/>
          <p:nvPr userDrawn="1"/>
        </p:nvSpPr>
        <p:spPr>
          <a:xfrm>
            <a:off x="815413" y="0"/>
            <a:ext cx="4032448" cy="230832"/>
          </a:xfrm>
          <a:prstGeom prst="rect">
            <a:avLst/>
          </a:prstGeom>
          <a:noFill/>
        </p:spPr>
        <p:txBody>
          <a:bodyPr wrap="square" rtlCol="0">
            <a:spAutoFit/>
          </a:bodyPr>
          <a:lstStyle/>
          <a:p>
            <a:r>
              <a:rPr lang="en-GB" sz="900">
                <a:solidFill>
                  <a:srgbClr val="701B45"/>
                </a:solidFill>
              </a:rPr>
              <a:t>FCA Official</a:t>
            </a:r>
          </a:p>
        </p:txBody>
      </p:sp>
    </p:spTree>
    <p:extLst>
      <p:ext uri="{BB962C8B-B14F-4D97-AF65-F5344CB8AC3E}">
        <p14:creationId xmlns:p14="http://schemas.microsoft.com/office/powerpoint/2010/main" val="8208073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ent with explanations">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48683" y="-27385"/>
            <a:ext cx="12289368" cy="6912769"/>
          </a:xfrm>
          <a:prstGeom prst="rect">
            <a:avLst/>
          </a:prstGeom>
        </p:spPr>
      </p:pic>
      <p:sp>
        <p:nvSpPr>
          <p:cNvPr id="22" name="Content Placeholder 2"/>
          <p:cNvSpPr>
            <a:spLocks noGrp="1"/>
          </p:cNvSpPr>
          <p:nvPr>
            <p:ph idx="14"/>
          </p:nvPr>
        </p:nvSpPr>
        <p:spPr>
          <a:xfrm>
            <a:off x="960000" y="1633538"/>
            <a:ext cx="10272000" cy="3096468"/>
          </a:xfrm>
        </p:spPr>
        <p:txBody>
          <a:bodyPr lIns="0" tIns="0" rIns="0" bIns="0"/>
          <a:lstStyle>
            <a:lvl1pPr marL="0" indent="0">
              <a:buNone/>
              <a:defRPr>
                <a:solidFill>
                  <a:srgbClr val="FF585D"/>
                </a:solidFill>
                <a:latin typeface="+mn-lt"/>
              </a:defRPr>
            </a:lvl1pPr>
            <a:lvl2pPr marL="0" indent="0">
              <a:buNone/>
              <a:defRPr/>
            </a:lvl2pPr>
            <a:lvl3pPr marL="0" indent="0">
              <a:buNone/>
              <a:defRPr/>
            </a:lvl3pPr>
            <a:lvl4pPr marL="0" indent="0">
              <a:buNone/>
              <a:defRPr/>
            </a:lvl4pPr>
            <a:lvl5pPr marL="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3" name="Text Placeholder 2"/>
          <p:cNvSpPr>
            <a:spLocks noGrp="1"/>
          </p:cNvSpPr>
          <p:nvPr>
            <p:ph type="body" sz="quarter" idx="19"/>
          </p:nvPr>
        </p:nvSpPr>
        <p:spPr>
          <a:xfrm>
            <a:off x="960000" y="4796925"/>
            <a:ext cx="10272000" cy="1080000"/>
          </a:xfrm>
        </p:spPr>
        <p:txBody>
          <a:bodyPr>
            <a:normAutofit/>
          </a:bodyPr>
          <a:lstStyle>
            <a:lvl1pPr marL="0" indent="0">
              <a:buNone/>
              <a:defRPr lang="en-US" sz="1600" kern="1200" baseline="0" smtClean="0">
                <a:solidFill>
                  <a:srgbClr val="701B45"/>
                </a:solidFill>
                <a:latin typeface="+mn-lt"/>
                <a:ea typeface="+mn-ea"/>
                <a:cs typeface="+mn-cs"/>
              </a:defRPr>
            </a:lvl1pPr>
            <a:lvl2pPr marL="0" indent="0">
              <a:buNone/>
              <a:defRPr lang="en-US" sz="1000" kern="1200" baseline="0" smtClean="0">
                <a:solidFill>
                  <a:srgbClr val="8E1537"/>
                </a:solidFill>
                <a:latin typeface="+mn-lt"/>
                <a:ea typeface="+mn-ea"/>
                <a:cs typeface="+mn-cs"/>
              </a:defRPr>
            </a:lvl2pPr>
            <a:lvl3pPr marL="0" indent="0">
              <a:buNone/>
              <a:defRPr lang="en-US" sz="1000" kern="1200" baseline="0" smtClean="0">
                <a:solidFill>
                  <a:srgbClr val="8E1537"/>
                </a:solidFill>
                <a:latin typeface="+mn-lt"/>
                <a:ea typeface="+mn-ea"/>
                <a:cs typeface="+mn-cs"/>
              </a:defRPr>
            </a:lvl3pPr>
            <a:lvl4pPr marL="0" indent="0">
              <a:buNone/>
              <a:defRPr lang="en-US" sz="1000" kern="1200" baseline="0" smtClean="0">
                <a:solidFill>
                  <a:srgbClr val="8E1537"/>
                </a:solidFill>
                <a:latin typeface="+mn-lt"/>
                <a:ea typeface="+mn-ea"/>
                <a:cs typeface="+mn-cs"/>
              </a:defRPr>
            </a:lvl4pPr>
            <a:lvl5pPr marL="0" indent="0">
              <a:buNone/>
              <a:defRPr lang="en-GB" sz="1000" kern="1200" baseline="0">
                <a:solidFill>
                  <a:srgbClr val="8E1537"/>
                </a:solidFill>
                <a:latin typeface="+mn-lt"/>
                <a:ea typeface="+mn-ea"/>
                <a:cs typeface="+mn-cs"/>
              </a:defRPr>
            </a:lvl5pPr>
          </a:lstStyle>
          <a:p>
            <a:pPr lvl="0"/>
            <a:r>
              <a:rPr lang="en-US"/>
              <a:t>Click to edit Master text styles</a:t>
            </a:r>
          </a:p>
        </p:txBody>
      </p:sp>
      <p:sp>
        <p:nvSpPr>
          <p:cNvPr id="2" name="Slide Number Placeholder 1"/>
          <p:cNvSpPr>
            <a:spLocks noGrp="1"/>
          </p:cNvSpPr>
          <p:nvPr>
            <p:ph type="sldNum" sz="quarter" idx="20"/>
          </p:nvPr>
        </p:nvSpPr>
        <p:spPr/>
        <p:txBody>
          <a:bodyPr/>
          <a:lstStyle/>
          <a:p>
            <a:fld id="{3BCFDB86-9AA8-4FA0-859E-0ABCBFE83936}" type="slidenum">
              <a:rPr lang="en-GB" smtClean="0"/>
              <a:t>‹#›</a:t>
            </a:fld>
            <a:endParaRPr lang="en-GB"/>
          </a:p>
        </p:txBody>
      </p:sp>
      <p:sp>
        <p:nvSpPr>
          <p:cNvPr id="7" name="TextBox 6">
            <a:extLst>
              <a:ext uri="{FF2B5EF4-FFF2-40B4-BE49-F238E27FC236}">
                <a16:creationId xmlns:a16="http://schemas.microsoft.com/office/drawing/2014/main" id="{ED689A72-F6C9-4CD7-A165-FD47D1947D86}"/>
              </a:ext>
            </a:extLst>
          </p:cNvPr>
          <p:cNvSpPr txBox="1"/>
          <p:nvPr userDrawn="1"/>
        </p:nvSpPr>
        <p:spPr>
          <a:xfrm>
            <a:off x="815413" y="0"/>
            <a:ext cx="40324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p:txBody>
      </p:sp>
    </p:spTree>
    <p:extLst>
      <p:ext uri="{BB962C8B-B14F-4D97-AF65-F5344CB8AC3E}">
        <p14:creationId xmlns:p14="http://schemas.microsoft.com/office/powerpoint/2010/main" val="3226212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24371665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A_Charts Portrai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rcRect/>
          <a:stretch>
            <a:fillRect/>
          </a:stretch>
        </p:blipFill>
        <p:spPr>
          <a:xfrm>
            <a:off x="-48683" y="-27385"/>
            <a:ext cx="12289368" cy="6912769"/>
          </a:xfrm>
          <a:prstGeom prst="rect">
            <a:avLst/>
          </a:prstGeom>
        </p:spPr>
      </p:pic>
      <p:sp>
        <p:nvSpPr>
          <p:cNvPr id="8"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5" name="Text Placeholder 4"/>
          <p:cNvSpPr>
            <a:spLocks noGrp="1"/>
          </p:cNvSpPr>
          <p:nvPr>
            <p:ph type="body" sz="quarter" idx="18"/>
          </p:nvPr>
        </p:nvSpPr>
        <p:spPr>
          <a:xfrm>
            <a:off x="6341384" y="1633538"/>
            <a:ext cx="4896000" cy="4248000"/>
          </a:xfrm>
        </p:spPr>
        <p:txBody>
          <a:bodyPr/>
          <a:lstStyle>
            <a:lvl1pPr marL="0" indent="0">
              <a:buNone/>
              <a:defRPr>
                <a:solidFill>
                  <a:srgbClr val="FF585D"/>
                </a:solidFill>
                <a:latin typeface="+mn-lt"/>
              </a:defRPr>
            </a:lvl1pPr>
            <a:lvl2pPr marL="0" indent="0">
              <a:buNone/>
              <a:defRPr>
                <a:solidFill>
                  <a:srgbClr val="FF585D"/>
                </a:solidFill>
                <a:latin typeface="+mn-lt"/>
              </a:defRPr>
            </a:lvl2pPr>
            <a:lvl3pPr marL="0" indent="0">
              <a:buNone/>
              <a:defRPr>
                <a:solidFill>
                  <a:srgbClr val="701B45"/>
                </a:solidFill>
                <a:latin typeface="+mn-lt"/>
              </a:defRPr>
            </a:lvl3pPr>
            <a:lvl4pPr marL="0" indent="0">
              <a:buNone/>
              <a:defRPr>
                <a:solidFill>
                  <a:srgbClr val="701B45"/>
                </a:solidFill>
                <a:latin typeface="+mn-lt"/>
              </a:defRPr>
            </a:lvl4pPr>
            <a:lvl5pPr marL="0" indent="0">
              <a:buNone/>
              <a:defRPr sz="1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p:cNvSpPr>
            <a:spLocks noGrp="1"/>
          </p:cNvSpPr>
          <p:nvPr>
            <p:ph type="sldNum" sz="quarter" idx="19"/>
          </p:nvPr>
        </p:nvSpPr>
        <p:spPr/>
        <p:txBody>
          <a:bodyPr/>
          <a:lstStyle/>
          <a:p>
            <a:fld id="{3BCFDB86-9AA8-4FA0-859E-0ABCBFE83936}" type="slidenum">
              <a:rPr lang="en-GB" smtClean="0"/>
              <a:t>‹#›</a:t>
            </a:fld>
            <a:endParaRPr lang="en-GB"/>
          </a:p>
        </p:txBody>
      </p:sp>
      <p:sp>
        <p:nvSpPr>
          <p:cNvPr id="9" name="Chart Placeholder 2"/>
          <p:cNvSpPr>
            <a:spLocks noGrp="1"/>
          </p:cNvSpPr>
          <p:nvPr>
            <p:ph type="chart" sz="quarter" idx="20"/>
          </p:nvPr>
        </p:nvSpPr>
        <p:spPr>
          <a:xfrm>
            <a:off x="959999" y="1633538"/>
            <a:ext cx="4896000" cy="4248000"/>
          </a:xfrm>
        </p:spPr>
        <p:txBody>
          <a:bodyPr>
            <a:normAutofit/>
          </a:bodyPr>
          <a:lstStyle>
            <a:lvl1pPr marL="342900" marR="0" indent="-342900" algn="l" defTabSz="914400" rtl="0" eaLnBrk="1" fontAlgn="auto" latinLnBrk="0" hangingPunct="1">
              <a:lnSpc>
                <a:spcPct val="100000"/>
              </a:lnSpc>
              <a:spcBef>
                <a:spcPct val="20000"/>
              </a:spcBef>
              <a:spcAft>
                <a:spcPct val="0"/>
              </a:spcAft>
              <a:buClrTx/>
              <a:buSzTx/>
              <a:buFontTx/>
              <a:buChar char="–"/>
              <a:defRPr sz="2400">
                <a:solidFill>
                  <a:schemeClr val="tx1"/>
                </a:solidFill>
                <a:latin typeface="+mn-lt"/>
              </a:defRPr>
            </a:lvl1pPr>
          </a:lstStyle>
          <a:p>
            <a:r>
              <a:rPr lang="en-US"/>
              <a:t>Click icon to add chart</a:t>
            </a:r>
            <a:endParaRPr lang="en-GB"/>
          </a:p>
        </p:txBody>
      </p:sp>
      <p:sp>
        <p:nvSpPr>
          <p:cNvPr id="7" name="TextBox 6">
            <a:extLst>
              <a:ext uri="{FF2B5EF4-FFF2-40B4-BE49-F238E27FC236}">
                <a16:creationId xmlns:a16="http://schemas.microsoft.com/office/drawing/2014/main" id="{B06ED6E2-54E8-4A78-89BC-4FB001CD75F9}"/>
              </a:ext>
            </a:extLst>
          </p:cNvPr>
          <p:cNvSpPr txBox="1"/>
          <p:nvPr userDrawn="1"/>
        </p:nvSpPr>
        <p:spPr>
          <a:xfrm>
            <a:off x="815413" y="0"/>
            <a:ext cx="40324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p:txBody>
      </p:sp>
    </p:spTree>
    <p:extLst>
      <p:ext uri="{BB962C8B-B14F-4D97-AF65-F5344CB8AC3E}">
        <p14:creationId xmlns:p14="http://schemas.microsoft.com/office/powerpoint/2010/main" val="3894063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B_Charts_landsca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48683" y="-27385"/>
            <a:ext cx="12289368" cy="6912769"/>
          </a:xfrm>
          <a:prstGeom prst="rect">
            <a:avLst/>
          </a:prstGeom>
        </p:spPr>
      </p:pic>
      <p:sp>
        <p:nvSpPr>
          <p:cNvPr id="8"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13" name="Text Placeholder 4"/>
          <p:cNvSpPr>
            <a:spLocks noGrp="1"/>
          </p:cNvSpPr>
          <p:nvPr>
            <p:ph type="body" sz="quarter" idx="18"/>
          </p:nvPr>
        </p:nvSpPr>
        <p:spPr>
          <a:xfrm>
            <a:off x="960000" y="4796925"/>
            <a:ext cx="10277384" cy="1080000"/>
          </a:xfrm>
        </p:spPr>
        <p:txBody>
          <a:bodyPr>
            <a:normAutofit/>
          </a:bodyPr>
          <a:lstStyle>
            <a:lvl1pPr marL="0" indent="0">
              <a:buFontTx/>
              <a:buNone/>
              <a:defRPr lang="en-US" sz="1600" kern="1200" smtClean="0">
                <a:solidFill>
                  <a:srgbClr val="701B45"/>
                </a:solidFill>
                <a:latin typeface="+mn-lt"/>
                <a:ea typeface="+mn-ea"/>
                <a:cs typeface="+mn-cs"/>
              </a:defRPr>
            </a:lvl1pPr>
            <a:lvl2pPr marL="0" indent="0">
              <a:buFontTx/>
              <a:buNone/>
              <a:defRPr sz="2000"/>
            </a:lvl2pPr>
            <a:lvl3pPr marL="0" indent="0">
              <a:buFontTx/>
              <a:buNone/>
              <a:defRPr sz="1800"/>
            </a:lvl3pPr>
            <a:lvl4pPr marL="0" indent="0">
              <a:buFontTx/>
              <a:buNone/>
              <a:defRPr sz="1600"/>
            </a:lvl4pPr>
            <a:lvl5pPr marL="0" indent="0">
              <a:buFontTx/>
              <a:buNone/>
              <a:defRPr sz="1400"/>
            </a:lvl5pPr>
          </a:lstStyle>
          <a:p>
            <a:pPr lvl="0"/>
            <a:r>
              <a:rPr lang="en-US"/>
              <a:t>Click to edit Master text styles</a:t>
            </a:r>
          </a:p>
        </p:txBody>
      </p:sp>
      <p:sp>
        <p:nvSpPr>
          <p:cNvPr id="3" name="Chart Placeholder 2"/>
          <p:cNvSpPr>
            <a:spLocks noGrp="1"/>
          </p:cNvSpPr>
          <p:nvPr>
            <p:ph type="chart" sz="quarter" idx="19"/>
          </p:nvPr>
        </p:nvSpPr>
        <p:spPr>
          <a:xfrm>
            <a:off x="959999" y="1633538"/>
            <a:ext cx="10272000" cy="2880000"/>
          </a:xfrm>
        </p:spPr>
        <p:txBody>
          <a:bodyPr>
            <a:normAutofit/>
          </a:bodyPr>
          <a:lstStyle>
            <a:lvl1pPr marL="342900" marR="0" indent="-342900" algn="l" defTabSz="914400" rtl="0" eaLnBrk="1" fontAlgn="auto" latinLnBrk="0" hangingPunct="1">
              <a:lnSpc>
                <a:spcPct val="100000"/>
              </a:lnSpc>
              <a:spcBef>
                <a:spcPct val="20000"/>
              </a:spcBef>
              <a:spcAft>
                <a:spcPct val="0"/>
              </a:spcAft>
              <a:buClrTx/>
              <a:buSzTx/>
              <a:buFontTx/>
              <a:buChar char="–"/>
              <a:defRPr sz="2400">
                <a:solidFill>
                  <a:schemeClr val="tx1"/>
                </a:solidFill>
                <a:latin typeface="+mn-lt"/>
              </a:defRPr>
            </a:lvl1pPr>
          </a:lstStyle>
          <a:p>
            <a:r>
              <a:rPr lang="en-US"/>
              <a:t>Click icon to add chart</a:t>
            </a:r>
            <a:endParaRPr lang="en-GB"/>
          </a:p>
        </p:txBody>
      </p:sp>
      <p:sp>
        <p:nvSpPr>
          <p:cNvPr id="2" name="Slide Number Placeholder 1"/>
          <p:cNvSpPr>
            <a:spLocks noGrp="1"/>
          </p:cNvSpPr>
          <p:nvPr>
            <p:ph type="sldNum" sz="quarter" idx="20"/>
          </p:nvPr>
        </p:nvSpPr>
        <p:spPr/>
        <p:txBody>
          <a:bodyPr/>
          <a:lstStyle/>
          <a:p>
            <a:fld id="{3BCFDB86-9AA8-4FA0-859E-0ABCBFE83936}" type="slidenum">
              <a:rPr lang="en-GB" smtClean="0"/>
              <a:t>‹#›</a:t>
            </a:fld>
            <a:endParaRPr lang="en-GB"/>
          </a:p>
        </p:txBody>
      </p:sp>
      <p:sp>
        <p:nvSpPr>
          <p:cNvPr id="7" name="TextBox 6">
            <a:extLst>
              <a:ext uri="{FF2B5EF4-FFF2-40B4-BE49-F238E27FC236}">
                <a16:creationId xmlns:a16="http://schemas.microsoft.com/office/drawing/2014/main" id="{59BE31B6-73B5-441C-A4E2-18EFD3A831CC}"/>
              </a:ext>
            </a:extLst>
          </p:cNvPr>
          <p:cNvSpPr txBox="1"/>
          <p:nvPr userDrawn="1"/>
        </p:nvSpPr>
        <p:spPr>
          <a:xfrm>
            <a:off x="815413" y="0"/>
            <a:ext cx="40324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p:txBody>
      </p:sp>
    </p:spTree>
    <p:extLst>
      <p:ext uri="{BB962C8B-B14F-4D97-AF65-F5344CB8AC3E}">
        <p14:creationId xmlns:p14="http://schemas.microsoft.com/office/powerpoint/2010/main" val="34112181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A_Tables_Portrai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48683" y="-27385"/>
            <a:ext cx="12289368" cy="6912769"/>
          </a:xfrm>
          <a:prstGeom prst="rect">
            <a:avLst/>
          </a:prstGeom>
        </p:spPr>
      </p:pic>
      <p:sp>
        <p:nvSpPr>
          <p:cNvPr id="8" name="Title 3"/>
          <p:cNvSpPr>
            <a:spLocks noGrp="1"/>
          </p:cNvSpPr>
          <p:nvPr>
            <p:ph type="title"/>
          </p:nvPr>
        </p:nvSpPr>
        <p:spPr>
          <a:xfrm>
            <a:off x="958852" y="288000"/>
            <a:ext cx="10278533" cy="1155600"/>
          </a:xfrm>
        </p:spPr>
        <p:txBody>
          <a:bodyPr/>
          <a:lstStyle>
            <a:lvl1pPr>
              <a:defRPr b="1"/>
            </a:lvl1pPr>
          </a:lstStyle>
          <a:p>
            <a:r>
              <a:rPr lang="en-US"/>
              <a:t>Click to edit Master title style</a:t>
            </a:r>
            <a:endParaRPr lang="en-GB"/>
          </a:p>
        </p:txBody>
      </p:sp>
      <p:sp>
        <p:nvSpPr>
          <p:cNvPr id="3" name="Table Placeholder 2"/>
          <p:cNvSpPr>
            <a:spLocks noGrp="1"/>
          </p:cNvSpPr>
          <p:nvPr>
            <p:ph type="tbl" sz="quarter" idx="14"/>
          </p:nvPr>
        </p:nvSpPr>
        <p:spPr>
          <a:xfrm>
            <a:off x="960000" y="1633538"/>
            <a:ext cx="4896000" cy="4248000"/>
          </a:xfrm>
        </p:spPr>
        <p:txBody>
          <a:bodyPr>
            <a:normAutofit/>
          </a:bodyPr>
          <a:lstStyle>
            <a:lvl1pPr marL="342900" marR="0" indent="-342900" algn="l" defTabSz="914400" rtl="0" eaLnBrk="1" fontAlgn="auto" latinLnBrk="0" hangingPunct="1">
              <a:lnSpc>
                <a:spcPct val="100000"/>
              </a:lnSpc>
              <a:spcBef>
                <a:spcPct val="20000"/>
              </a:spcBef>
              <a:spcAft>
                <a:spcPct val="0"/>
              </a:spcAft>
              <a:buClrTx/>
              <a:buSzTx/>
              <a:buFontTx/>
              <a:buChar char="–"/>
              <a:defRPr sz="2400" baseline="0">
                <a:solidFill>
                  <a:schemeClr val="tx1"/>
                </a:solidFill>
                <a:latin typeface="+mn-lt"/>
              </a:defRPr>
            </a:lvl1pPr>
          </a:lstStyle>
          <a:p>
            <a:r>
              <a:rPr lang="en-US"/>
              <a:t>Click icon to add table</a:t>
            </a:r>
            <a:endParaRPr lang="en-GB"/>
          </a:p>
        </p:txBody>
      </p:sp>
      <p:sp>
        <p:nvSpPr>
          <p:cNvPr id="11" name="Text Placeholder 4"/>
          <p:cNvSpPr>
            <a:spLocks noGrp="1"/>
          </p:cNvSpPr>
          <p:nvPr>
            <p:ph type="body" sz="quarter" idx="18"/>
          </p:nvPr>
        </p:nvSpPr>
        <p:spPr>
          <a:xfrm>
            <a:off x="6341384" y="1633538"/>
            <a:ext cx="4896000" cy="4248000"/>
          </a:xfrm>
        </p:spPr>
        <p:txBody>
          <a:bodyPr/>
          <a:lstStyle>
            <a:lvl1pPr marL="0" indent="0">
              <a:buNone/>
              <a:defRPr>
                <a:solidFill>
                  <a:srgbClr val="FF585D"/>
                </a:solidFill>
                <a:latin typeface="+mn-lt"/>
              </a:defRPr>
            </a:lvl1pPr>
            <a:lvl2pPr marL="0" indent="0">
              <a:buNone/>
              <a:defRPr>
                <a:solidFill>
                  <a:srgbClr val="FF585D"/>
                </a:solidFill>
                <a:latin typeface="+mn-lt"/>
              </a:defRPr>
            </a:lvl2pPr>
            <a:lvl3pPr marL="0" indent="0">
              <a:buNone/>
              <a:defRPr>
                <a:solidFill>
                  <a:srgbClr val="701B45"/>
                </a:solidFill>
                <a:latin typeface="+mn-lt"/>
              </a:defRPr>
            </a:lvl3pPr>
            <a:lvl4pPr marL="0" indent="0">
              <a:buNone/>
              <a:defRPr>
                <a:solidFill>
                  <a:srgbClr val="701B45"/>
                </a:solidFill>
                <a:latin typeface="+mn-lt"/>
              </a:defRPr>
            </a:lvl4pPr>
            <a:lvl5pPr marL="0" indent="0">
              <a:buNone/>
              <a:defRPr sz="1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Slide Number Placeholder 1"/>
          <p:cNvSpPr>
            <a:spLocks noGrp="1"/>
          </p:cNvSpPr>
          <p:nvPr>
            <p:ph type="sldNum" sz="quarter" idx="19"/>
          </p:nvPr>
        </p:nvSpPr>
        <p:spPr/>
        <p:txBody>
          <a:bodyPr/>
          <a:lstStyle/>
          <a:p>
            <a:fld id="{3BCFDB86-9AA8-4FA0-859E-0ABCBFE83936}" type="slidenum">
              <a:rPr lang="en-GB" smtClean="0"/>
              <a:t>‹#›</a:t>
            </a:fld>
            <a:endParaRPr lang="en-GB"/>
          </a:p>
        </p:txBody>
      </p:sp>
      <p:sp>
        <p:nvSpPr>
          <p:cNvPr id="7" name="TextBox 6">
            <a:extLst>
              <a:ext uri="{FF2B5EF4-FFF2-40B4-BE49-F238E27FC236}">
                <a16:creationId xmlns:a16="http://schemas.microsoft.com/office/drawing/2014/main" id="{191553E0-E1E0-4DFB-BAFF-44461E07B8DC}"/>
              </a:ext>
            </a:extLst>
          </p:cNvPr>
          <p:cNvSpPr txBox="1"/>
          <p:nvPr userDrawn="1"/>
        </p:nvSpPr>
        <p:spPr>
          <a:xfrm>
            <a:off x="815413" y="0"/>
            <a:ext cx="40324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p:txBody>
      </p:sp>
    </p:spTree>
    <p:extLst>
      <p:ext uri="{BB962C8B-B14F-4D97-AF65-F5344CB8AC3E}">
        <p14:creationId xmlns:p14="http://schemas.microsoft.com/office/powerpoint/2010/main" val="39484211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B_Tables_landsca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48683" y="-27385"/>
            <a:ext cx="12289368" cy="6912769"/>
          </a:xfrm>
          <a:prstGeom prst="rect">
            <a:avLst/>
          </a:prstGeom>
        </p:spPr>
      </p:pic>
      <p:sp>
        <p:nvSpPr>
          <p:cNvPr id="10" name="Table Placeholder 2"/>
          <p:cNvSpPr>
            <a:spLocks noGrp="1"/>
          </p:cNvSpPr>
          <p:nvPr>
            <p:ph type="tbl" sz="quarter" idx="17"/>
          </p:nvPr>
        </p:nvSpPr>
        <p:spPr>
          <a:xfrm>
            <a:off x="960000" y="1633538"/>
            <a:ext cx="10272000" cy="2880000"/>
          </a:xfrm>
        </p:spPr>
        <p:txBody>
          <a:bodyPr>
            <a:normAutofit/>
          </a:bodyPr>
          <a:lstStyle>
            <a:lvl1pPr marL="342900" marR="0" indent="-342900" algn="l" defTabSz="914400" rtl="0" eaLnBrk="1" fontAlgn="auto" latinLnBrk="0" hangingPunct="1">
              <a:lnSpc>
                <a:spcPct val="100000"/>
              </a:lnSpc>
              <a:spcBef>
                <a:spcPct val="20000"/>
              </a:spcBef>
              <a:spcAft>
                <a:spcPct val="0"/>
              </a:spcAft>
              <a:buClrTx/>
              <a:buSzTx/>
              <a:buFontTx/>
              <a:buChar char="–"/>
              <a:defRPr sz="2400" baseline="0">
                <a:solidFill>
                  <a:schemeClr val="tx1"/>
                </a:solidFill>
                <a:latin typeface="+mn-lt"/>
              </a:defRPr>
            </a:lvl1pPr>
          </a:lstStyle>
          <a:p>
            <a:r>
              <a:rPr lang="en-US"/>
              <a:t>Click icon to add table</a:t>
            </a:r>
            <a:endParaRPr lang="en-GB"/>
          </a:p>
        </p:txBody>
      </p:sp>
      <p:sp>
        <p:nvSpPr>
          <p:cNvPr id="8" name="Title 3"/>
          <p:cNvSpPr>
            <a:spLocks noGrp="1"/>
          </p:cNvSpPr>
          <p:nvPr>
            <p:ph type="title"/>
          </p:nvPr>
        </p:nvSpPr>
        <p:spPr>
          <a:xfrm>
            <a:off x="958852" y="288000"/>
            <a:ext cx="10278533" cy="1155600"/>
          </a:xfrm>
        </p:spPr>
        <p:txBody>
          <a:bodyPr/>
          <a:lstStyle/>
          <a:p>
            <a:r>
              <a:rPr lang="en-US"/>
              <a:t>Click to edit Master title style</a:t>
            </a:r>
            <a:endParaRPr lang="en-GB"/>
          </a:p>
        </p:txBody>
      </p:sp>
      <p:sp>
        <p:nvSpPr>
          <p:cNvPr id="13" name="Text Placeholder 4"/>
          <p:cNvSpPr>
            <a:spLocks noGrp="1"/>
          </p:cNvSpPr>
          <p:nvPr>
            <p:ph type="body" sz="quarter" idx="18"/>
          </p:nvPr>
        </p:nvSpPr>
        <p:spPr>
          <a:xfrm>
            <a:off x="960000" y="4796925"/>
            <a:ext cx="10277384" cy="1080000"/>
          </a:xfrm>
        </p:spPr>
        <p:txBody>
          <a:bodyPr>
            <a:normAutofit/>
          </a:bodyPr>
          <a:lstStyle>
            <a:lvl1pPr marL="0" indent="0">
              <a:buFontTx/>
              <a:buNone/>
              <a:defRPr lang="en-US" sz="1600" kern="1200" smtClean="0">
                <a:solidFill>
                  <a:srgbClr val="701B45"/>
                </a:solidFill>
                <a:latin typeface="+mn-lt"/>
                <a:ea typeface="+mn-ea"/>
                <a:cs typeface="+mn-cs"/>
              </a:defRPr>
            </a:lvl1pPr>
            <a:lvl2pPr marL="0" indent="0">
              <a:buFontTx/>
              <a:buNone/>
              <a:defRPr sz="2000"/>
            </a:lvl2pPr>
            <a:lvl3pPr marL="0" indent="0">
              <a:buFontTx/>
              <a:buNone/>
              <a:defRPr sz="1800"/>
            </a:lvl3pPr>
            <a:lvl4pPr marL="0" indent="0">
              <a:buFontTx/>
              <a:buNone/>
              <a:defRPr sz="1600"/>
            </a:lvl4pPr>
            <a:lvl5pPr marL="0" indent="0">
              <a:buFontTx/>
              <a:buNone/>
              <a:defRPr sz="1400"/>
            </a:lvl5pPr>
          </a:lstStyle>
          <a:p>
            <a:pPr lvl="0"/>
            <a:r>
              <a:rPr lang="en-US"/>
              <a:t>Click to edit Master text styles</a:t>
            </a:r>
          </a:p>
        </p:txBody>
      </p:sp>
      <p:sp>
        <p:nvSpPr>
          <p:cNvPr id="2" name="Slide Number Placeholder 1"/>
          <p:cNvSpPr>
            <a:spLocks noGrp="1"/>
          </p:cNvSpPr>
          <p:nvPr>
            <p:ph type="sldNum" sz="quarter" idx="19"/>
          </p:nvPr>
        </p:nvSpPr>
        <p:spPr/>
        <p:txBody>
          <a:bodyPr/>
          <a:lstStyle/>
          <a:p>
            <a:fld id="{3BCFDB86-9AA8-4FA0-859E-0ABCBFE83936}" type="slidenum">
              <a:rPr lang="en-GB" smtClean="0"/>
              <a:t>‹#›</a:t>
            </a:fld>
            <a:endParaRPr lang="en-GB"/>
          </a:p>
        </p:txBody>
      </p:sp>
      <p:sp>
        <p:nvSpPr>
          <p:cNvPr id="7" name="TextBox 6">
            <a:extLst>
              <a:ext uri="{FF2B5EF4-FFF2-40B4-BE49-F238E27FC236}">
                <a16:creationId xmlns:a16="http://schemas.microsoft.com/office/drawing/2014/main" id="{C20FBC1D-E518-40C7-B5F2-5E74BC0622FD}"/>
              </a:ext>
            </a:extLst>
          </p:cNvPr>
          <p:cNvSpPr txBox="1"/>
          <p:nvPr userDrawn="1"/>
        </p:nvSpPr>
        <p:spPr>
          <a:xfrm>
            <a:off x="815413" y="0"/>
            <a:ext cx="403244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n-GB" sz="900">
                <a:solidFill>
                  <a:srgbClr val="701B45"/>
                </a:solidFill>
              </a:rPr>
              <a:t>FCA Official</a:t>
            </a:r>
          </a:p>
        </p:txBody>
      </p:sp>
    </p:spTree>
    <p:extLst>
      <p:ext uri="{BB962C8B-B14F-4D97-AF65-F5344CB8AC3E}">
        <p14:creationId xmlns:p14="http://schemas.microsoft.com/office/powerpoint/2010/main" val="32451408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7B_Tables_landscap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rcRect/>
          <a:stretch>
            <a:fillRect/>
          </a:stretch>
        </p:blipFill>
        <p:spPr>
          <a:xfrm>
            <a:off x="-43001" y="-30730"/>
            <a:ext cx="12289367" cy="6908378"/>
          </a:xfrm>
          <a:prstGeom prst="rect">
            <a:avLst/>
          </a:prstGeom>
        </p:spPr>
      </p:pic>
      <p:sp>
        <p:nvSpPr>
          <p:cNvPr id="2" name="TextBox 1">
            <a:extLst>
              <a:ext uri="{FF2B5EF4-FFF2-40B4-BE49-F238E27FC236}">
                <a16:creationId xmlns:a16="http://schemas.microsoft.com/office/drawing/2014/main" id="{9F6881A6-1134-4003-B692-B10327A9B4B7}"/>
              </a:ext>
            </a:extLst>
          </p:cNvPr>
          <p:cNvSpPr txBox="1"/>
          <p:nvPr userDrawn="1"/>
        </p:nvSpPr>
        <p:spPr>
          <a:xfrm>
            <a:off x="815415" y="4820962"/>
            <a:ext cx="3936437" cy="1200329"/>
          </a:xfrm>
          <a:prstGeom prst="rect">
            <a:avLst/>
          </a:prstGeom>
          <a:noFill/>
        </p:spPr>
        <p:txBody>
          <a:bodyPr wrap="square" rtlCol="0">
            <a:spAutoFit/>
          </a:bodyPr>
          <a:lstStyle/>
          <a:p>
            <a:r>
              <a:rPr lang="en-GB" sz="1200">
                <a:latin typeface="+mn-lt"/>
              </a:rPr>
              <a:t>FCA Head Office</a:t>
            </a:r>
          </a:p>
          <a:p>
            <a:r>
              <a:rPr lang="en-GB" sz="1200">
                <a:latin typeface="+mn-lt"/>
              </a:rPr>
              <a:t>12 Endeavour Square</a:t>
            </a:r>
          </a:p>
          <a:p>
            <a:r>
              <a:rPr lang="en-GB" sz="1200">
                <a:latin typeface="+mn-lt"/>
              </a:rPr>
              <a:t>London</a:t>
            </a:r>
          </a:p>
          <a:p>
            <a:r>
              <a:rPr lang="en-GB" sz="1200">
                <a:latin typeface="+mn-lt"/>
              </a:rPr>
              <a:t>E20 1JN</a:t>
            </a:r>
          </a:p>
          <a:p>
            <a:endParaRPr lang="en-GB" sz="1200">
              <a:latin typeface="+mn-lt"/>
            </a:endParaRPr>
          </a:p>
          <a:p>
            <a:r>
              <a:rPr lang="en-GB" sz="1200">
                <a:latin typeface="+mn-lt"/>
              </a:rPr>
              <a:t>www.fca.org.uk</a:t>
            </a:r>
          </a:p>
        </p:txBody>
      </p:sp>
      <p:cxnSp>
        <p:nvCxnSpPr>
          <p:cNvPr id="4" name="Straight Connector 3">
            <a:extLst>
              <a:ext uri="{FF2B5EF4-FFF2-40B4-BE49-F238E27FC236}">
                <a16:creationId xmlns:a16="http://schemas.microsoft.com/office/drawing/2014/main" id="{DA1EDB86-62AC-42F0-9C4B-F113153E5F2B}"/>
              </a:ext>
            </a:extLst>
          </p:cNvPr>
          <p:cNvCxnSpPr/>
          <p:nvPr userDrawn="1"/>
        </p:nvCxnSpPr>
        <p:spPr>
          <a:xfrm>
            <a:off x="911424" y="4725144"/>
            <a:ext cx="28803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9500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AF8BE-992A-568E-4615-9DB66DCE99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BEC3009-0654-3920-168C-32D3012146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061EFE-6651-452C-46CE-73A52F3049E3}"/>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4FC46C26-07A8-AB1B-A3AC-94C51068673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6F26FF-1990-26F1-69BE-3CF4A4139139}"/>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3222379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3468D-B800-597E-AA73-5E7F294401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8436F8-F8CE-4B77-D8CE-46A6614A9C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CEC18-B6E5-D827-8528-0AC71A51E727}"/>
              </a:ext>
            </a:extLst>
          </p:cNvPr>
          <p:cNvSpPr>
            <a:spLocks noGrp="1"/>
          </p:cNvSpPr>
          <p:nvPr>
            <p:ph type="dt" sz="half" idx="10"/>
          </p:nvPr>
        </p:nvSpPr>
        <p:spPr/>
        <p:txBody>
          <a:body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AAFF007D-BB5B-2CE2-E458-4982E7A8EB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3229C1-F0A4-B964-5F6A-F99909BEBC1D}"/>
              </a:ext>
            </a:extLst>
          </p:cNvPr>
          <p:cNvSpPr>
            <a:spLocks noGrp="1"/>
          </p:cNvSpPr>
          <p:nvPr>
            <p:ph type="sldNum" sz="quarter" idx="12"/>
          </p:nvPr>
        </p:nvSpPr>
        <p:spPr/>
        <p:txBody>
          <a:bodyPr/>
          <a:lstStyle/>
          <a:p>
            <a:fld id="{99645103-ADC7-4453-8B38-AEACC6197DB7}" type="slidenum">
              <a:rPr lang="en-GB" smtClean="0"/>
              <a:t>‹#›</a:t>
            </a:fld>
            <a:endParaRPr lang="en-GB"/>
          </a:p>
        </p:txBody>
      </p:sp>
    </p:spTree>
    <p:extLst>
      <p:ext uri="{BB962C8B-B14F-4D97-AF65-F5344CB8AC3E}">
        <p14:creationId xmlns:p14="http://schemas.microsoft.com/office/powerpoint/2010/main" val="39277135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11/23/2023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561953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735494322"/>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117096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9E2B3B-46E7-D048-9A5D-DA275F7520B7}" type="datetime1">
              <a:rPr lang="en-GB" smtClean="0"/>
              <a:t>23/11/2023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872361037"/>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286838630"/>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9E2B3B-46E7-D048-9A5D-DA275F7520B7}" type="datetime1">
              <a:rPr lang="en-GB" smtClean="0"/>
              <a:t>23/11/2023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4087418652"/>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9E2B3B-46E7-D048-9A5D-DA275F7520B7}" type="datetime1">
              <a:rPr lang="en-GB" smtClean="0"/>
              <a:t>23/11/2023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172075558"/>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E2B3B-46E7-D048-9A5D-DA275F7520B7}" type="datetime1">
              <a:rPr lang="en-GB" smtClean="0"/>
              <a:t>23/11/2023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0041277"/>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72392415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26569248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2015673285"/>
      </p:ext>
    </p:extLst>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E2B3B-46E7-D048-9A5D-DA275F7520B7}" type="datetime1">
              <a:rPr lang="en-GB" smtClean="0"/>
              <a:t>23/11/2023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07725211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9E2B3B-46E7-D048-9A5D-DA275F7520B7}" type="datetime1">
              <a:rPr lang="en-GB" smtClean="0"/>
              <a:t>23/11/2023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1689954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9E2B3B-46E7-D048-9A5D-DA275F7520B7}" type="datetime1">
              <a:rPr lang="en-GB" smtClean="0"/>
              <a:t>23/11/2023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9000559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33496537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9E2B3B-46E7-D048-9A5D-DA275F7520B7}" type="datetime1">
              <a:rPr lang="en-GB" smtClean="0"/>
              <a:t>23/11/2023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B473C3-C4B1-7D48-9A80-DFF964943B7E}" type="slidenum">
              <a:rPr lang="en-US" smtClean="0"/>
              <a:t>‹#›</a:t>
            </a:fld>
            <a:endParaRPr lang="en-US"/>
          </a:p>
        </p:txBody>
      </p:sp>
    </p:spTree>
    <p:extLst>
      <p:ext uri="{BB962C8B-B14F-4D97-AF65-F5344CB8AC3E}">
        <p14:creationId xmlns:p14="http://schemas.microsoft.com/office/powerpoint/2010/main" val="72718134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B2F31-408D-4D0E-8AA7-B7ED4A18AC66}" type="datetimeFigureOut">
              <a:rPr lang="en-GB" smtClean="0"/>
              <a:t>23/11/2023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1637F-03B7-438F-84D1-AC7EE4D36F71}" type="slidenum">
              <a:rPr lang="en-GB" smtClean="0"/>
              <a:t>‹#›</a:t>
            </a:fld>
            <a:endParaRPr lang="en-GB"/>
          </a:p>
        </p:txBody>
      </p:sp>
      <p:sp>
        <p:nvSpPr>
          <p:cNvPr id="8" name="TextBox 7">
            <a:extLst>
              <a:ext uri="{FF2B5EF4-FFF2-40B4-BE49-F238E27FC236}">
                <a16:creationId xmlns:a16="http://schemas.microsoft.com/office/drawing/2014/main" id="{203A6809-E8A9-7591-94C6-D8C0835732F3}"/>
              </a:ext>
            </a:extLst>
          </p:cNvPr>
          <p:cNvSpPr txBox="1"/>
          <p:nvPr>
            <p:extLst>
              <p:ext uri="{1162E1C5-73C7-4A58-AE30-91384D911F3F}">
                <p184:classification xmlns:p184="http://schemas.microsoft.com/office/powerpoint/2018/4/main" val="hdr"/>
              </p:ext>
            </p:extLst>
          </p:nvPr>
        </p:nvSpPr>
        <p:spPr>
          <a:xfrm>
            <a:off x="0" y="0"/>
            <a:ext cx="56673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FCA Public</a:t>
            </a:r>
          </a:p>
        </p:txBody>
      </p:sp>
    </p:spTree>
    <p:extLst>
      <p:ext uri="{BB962C8B-B14F-4D97-AF65-F5344CB8AC3E}">
        <p14:creationId xmlns:p14="http://schemas.microsoft.com/office/powerpoint/2010/main" val="380844656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a:t>11/23/2023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a:t>‹#›</a:t>
            </a:fld>
            <a:endParaRPr lang="en-US"/>
          </a:p>
        </p:txBody>
      </p:sp>
      <p:sp>
        <p:nvSpPr>
          <p:cNvPr id="8" name="TextBox 7">
            <a:extLst>
              <a:ext uri="{FF2B5EF4-FFF2-40B4-BE49-F238E27FC236}">
                <a16:creationId xmlns:a16="http://schemas.microsoft.com/office/drawing/2014/main" id="{9E261097-6A75-62B3-2E45-456A8FDC1411}"/>
              </a:ext>
            </a:extLst>
          </p:cNvPr>
          <p:cNvSpPr txBox="1"/>
          <p:nvPr>
            <p:extLst>
              <p:ext uri="{1162E1C5-73C7-4A58-AE30-91384D911F3F}">
                <p184:classification xmlns:p184="http://schemas.microsoft.com/office/powerpoint/2018/4/main" val="hdr"/>
              </p:ext>
            </p:extLst>
          </p:nvPr>
        </p:nvSpPr>
        <p:spPr>
          <a:xfrm>
            <a:off x="0" y="0"/>
            <a:ext cx="56673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FCA Public</a:t>
            </a:r>
          </a:p>
        </p:txBody>
      </p:sp>
    </p:spTree>
    <p:extLst>
      <p:ext uri="{BB962C8B-B14F-4D97-AF65-F5344CB8AC3E}">
        <p14:creationId xmlns:p14="http://schemas.microsoft.com/office/powerpoint/2010/main" val="10939186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6E42F4-B06A-D297-DC2A-C925083AA9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AD18B7E-EF69-D740-38C9-380727A39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C8B766-775C-3235-5CEB-3CFDCDFF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07A29-D72F-440F-9D52-D41378A7F5E1}" type="datetimeFigureOut">
              <a:rPr lang="en-GB" smtClean="0"/>
              <a:t>23/11/2023</a:t>
            </a:fld>
            <a:endParaRPr lang="en-GB"/>
          </a:p>
        </p:txBody>
      </p:sp>
      <p:sp>
        <p:nvSpPr>
          <p:cNvPr id="5" name="Footer Placeholder 4">
            <a:extLst>
              <a:ext uri="{FF2B5EF4-FFF2-40B4-BE49-F238E27FC236}">
                <a16:creationId xmlns:a16="http://schemas.microsoft.com/office/drawing/2014/main" id="{53B55630-4BBA-9642-886F-85D77AABF4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029FE7A-CD2E-B178-6679-6F07061B96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645103-ADC7-4453-8B38-AEACC6197DB7}" type="slidenum">
              <a:rPr lang="en-GB" smtClean="0"/>
              <a:t>‹#›</a:t>
            </a:fld>
            <a:endParaRPr lang="en-GB"/>
          </a:p>
        </p:txBody>
      </p:sp>
      <p:sp>
        <p:nvSpPr>
          <p:cNvPr id="8" name="TextBox 7">
            <a:extLst>
              <a:ext uri="{FF2B5EF4-FFF2-40B4-BE49-F238E27FC236}">
                <a16:creationId xmlns:a16="http://schemas.microsoft.com/office/drawing/2014/main" id="{20798620-A5EC-9692-5F63-6F9084BD0C6F}"/>
              </a:ext>
            </a:extLst>
          </p:cNvPr>
          <p:cNvSpPr txBox="1"/>
          <p:nvPr>
            <p:extLst>
              <p:ext uri="{1162E1C5-73C7-4A58-AE30-91384D911F3F}">
                <p184:classification xmlns:p184="http://schemas.microsoft.com/office/powerpoint/2018/4/main" val="hdr"/>
              </p:ext>
            </p:extLst>
          </p:nvPr>
        </p:nvSpPr>
        <p:spPr>
          <a:xfrm>
            <a:off x="0" y="0"/>
            <a:ext cx="56673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FCA Public</a:t>
            </a:r>
          </a:p>
        </p:txBody>
      </p:sp>
    </p:spTree>
    <p:extLst>
      <p:ext uri="{BB962C8B-B14F-4D97-AF65-F5344CB8AC3E}">
        <p14:creationId xmlns:p14="http://schemas.microsoft.com/office/powerpoint/2010/main" val="6897098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58852" y="288000"/>
            <a:ext cx="10278533" cy="1155600"/>
          </a:xfrm>
          <a:prstGeom prst="rect">
            <a:avLst/>
          </a:prstGeom>
        </p:spPr>
        <p:txBody>
          <a:bodyPr vert="horz" lIns="0" tIns="0" rIns="0" bIns="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958852" y="1633539"/>
            <a:ext cx="10278533" cy="42433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0" y="6296400"/>
            <a:ext cx="960000" cy="262800"/>
          </a:xfrm>
          <a:prstGeom prst="rect">
            <a:avLst/>
          </a:prstGeom>
        </p:spPr>
        <p:txBody>
          <a:bodyPr vert="horz" lIns="91440" tIns="45720" rIns="91440" bIns="45720" rtlCol="0" anchor="ctr"/>
          <a:lstStyle>
            <a:lvl1pPr algn="ctr">
              <a:defRPr lang="en-GB" sz="1000" kern="1200" smtClean="0">
                <a:solidFill>
                  <a:srgbClr val="8E1537"/>
                </a:solidFill>
                <a:latin typeface="+mn-lt"/>
                <a:ea typeface="+mn-ea"/>
                <a:cs typeface="+mn-cs"/>
              </a:defRPr>
            </a:lvl1pPr>
          </a:lstStyle>
          <a:p>
            <a:fld id="{3BCFDB86-9AA8-4FA0-859E-0ABCBFE83936}" type="slidenum">
              <a:rPr lang="en-GB" smtClean="0"/>
              <a:t>‹#›</a:t>
            </a:fld>
            <a:endParaRPr lang="en-GB"/>
          </a:p>
        </p:txBody>
      </p:sp>
      <p:sp>
        <p:nvSpPr>
          <p:cNvPr id="4" name="TextBox 3">
            <a:extLst>
              <a:ext uri="{FF2B5EF4-FFF2-40B4-BE49-F238E27FC236}">
                <a16:creationId xmlns:a16="http://schemas.microsoft.com/office/drawing/2014/main" id="{CBE5C1DE-A53F-4D39-BFE3-852C3D4E2BAB}"/>
              </a:ext>
            </a:extLst>
          </p:cNvPr>
          <p:cNvSpPr txBox="1"/>
          <p:nvPr userDrawn="1"/>
        </p:nvSpPr>
        <p:spPr>
          <a:xfrm>
            <a:off x="815413" y="0"/>
            <a:ext cx="4032448" cy="230832"/>
          </a:xfrm>
          <a:prstGeom prst="rect">
            <a:avLst/>
          </a:prstGeom>
          <a:noFill/>
        </p:spPr>
        <p:txBody>
          <a:bodyPr wrap="square" rtlCol="0">
            <a:spAutoFit/>
          </a:bodyPr>
          <a:lstStyle/>
          <a:p>
            <a:r>
              <a:rPr lang="en-GB" sz="900">
                <a:solidFill>
                  <a:srgbClr val="701B45"/>
                </a:solidFill>
              </a:rPr>
              <a:t>FCA Official</a:t>
            </a:r>
          </a:p>
        </p:txBody>
      </p:sp>
      <p:sp>
        <p:nvSpPr>
          <p:cNvPr id="7" name="TextBox 6">
            <a:extLst>
              <a:ext uri="{FF2B5EF4-FFF2-40B4-BE49-F238E27FC236}">
                <a16:creationId xmlns:a16="http://schemas.microsoft.com/office/drawing/2014/main" id="{5CDBFFAF-FEF9-45E8-AB50-35B0AA87F86B}"/>
              </a:ext>
            </a:extLst>
          </p:cNvPr>
          <p:cNvSpPr txBox="1"/>
          <p:nvPr>
            <p:extLst>
              <p:ext uri="{1162E1C5-73C7-4A58-AE30-91384D911F3F}">
                <p184:classification xmlns:p184="http://schemas.microsoft.com/office/powerpoint/2018/4/main" val="hdr"/>
              </p:ext>
            </p:extLst>
          </p:nvPr>
        </p:nvSpPr>
        <p:spPr>
          <a:xfrm>
            <a:off x="0" y="0"/>
            <a:ext cx="56673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FCA Public</a:t>
            </a:r>
          </a:p>
        </p:txBody>
      </p:sp>
    </p:spTree>
    <p:extLst>
      <p:ext uri="{BB962C8B-B14F-4D97-AF65-F5344CB8AC3E}">
        <p14:creationId xmlns:p14="http://schemas.microsoft.com/office/powerpoint/2010/main" val="51114752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spcBef>
          <a:spcPct val="0"/>
        </a:spcBef>
        <a:buNone/>
        <a:defRPr sz="3400" b="1" kern="1200">
          <a:solidFill>
            <a:srgbClr val="701B45"/>
          </a:solidFill>
          <a:latin typeface="+mn-lt"/>
          <a:ea typeface="+mj-ea"/>
          <a:cs typeface="+mj-cs"/>
        </a:defRPr>
      </a:lvl1pPr>
    </p:titleStyle>
    <p:bodyStyle>
      <a:lvl1pPr marL="0" indent="0" algn="l" defTabSz="914400" rtl="0" eaLnBrk="1" latinLnBrk="0" hangingPunct="1">
        <a:spcBef>
          <a:spcPct val="20000"/>
        </a:spcBef>
        <a:buFontTx/>
        <a:buNone/>
        <a:defRPr sz="3200" kern="1200">
          <a:solidFill>
            <a:srgbClr val="FF585D"/>
          </a:solidFill>
          <a:latin typeface="+mn-lt"/>
          <a:ea typeface="+mn-ea"/>
          <a:cs typeface="+mn-cs"/>
        </a:defRPr>
      </a:lvl1pPr>
      <a:lvl2pPr marL="457200" indent="0" algn="l" defTabSz="914400" rtl="0" eaLnBrk="1" latinLnBrk="0" hangingPunct="1">
        <a:spcBef>
          <a:spcPct val="20000"/>
        </a:spcBef>
        <a:buFontTx/>
        <a:buNone/>
        <a:defRPr sz="2800" b="0" kern="1200">
          <a:solidFill>
            <a:srgbClr val="FF585D"/>
          </a:solidFill>
          <a:latin typeface="+mn-lt"/>
          <a:ea typeface="+mn-ea"/>
          <a:cs typeface="+mn-cs"/>
        </a:defRPr>
      </a:lvl2pPr>
      <a:lvl3pPr marL="914400" indent="0" algn="l" defTabSz="914400" rtl="0" eaLnBrk="1" latinLnBrk="0" hangingPunct="1">
        <a:spcBef>
          <a:spcPct val="20000"/>
        </a:spcBef>
        <a:buFontTx/>
        <a:buNone/>
        <a:defRPr sz="2400" b="0" kern="1200">
          <a:solidFill>
            <a:srgbClr val="701B45"/>
          </a:solidFill>
          <a:latin typeface="+mn-lt"/>
          <a:ea typeface="+mn-ea"/>
          <a:cs typeface="+mn-cs"/>
        </a:defRPr>
      </a:lvl3pPr>
      <a:lvl4pPr marL="1371600" indent="0" algn="l" defTabSz="914400" rtl="0" eaLnBrk="1" latinLnBrk="0" hangingPunct="1">
        <a:spcBef>
          <a:spcPct val="20000"/>
        </a:spcBef>
        <a:buFontTx/>
        <a:buNone/>
        <a:defRPr sz="2000" b="0" kern="1200">
          <a:solidFill>
            <a:srgbClr val="701B45"/>
          </a:solidFill>
          <a:latin typeface="+mn-lt"/>
          <a:ea typeface="+mn-ea"/>
          <a:cs typeface="+mn-cs"/>
        </a:defRPr>
      </a:lvl4pPr>
      <a:lvl5pPr marL="1828800" indent="0" algn="l" defTabSz="914400" rtl="0" eaLnBrk="1" latinLnBrk="0" hangingPunct="1">
        <a:spcBef>
          <a:spcPct val="20000"/>
        </a:spcBef>
        <a:buFontTx/>
        <a:buNone/>
        <a:defRPr sz="1800" b="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B2F31-408D-4D0E-8AA7-B7ED4A18AC66}" type="datetimeFigureOut">
              <a:rPr lang="en-GB" smtClean="0"/>
              <a:t>23/11/2023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1637F-03B7-438F-84D1-AC7EE4D36F71}" type="slidenum">
              <a:rPr lang="en-GB" smtClean="0"/>
              <a:t>‹#›</a:t>
            </a:fld>
            <a:endParaRPr lang="en-GB"/>
          </a:p>
        </p:txBody>
      </p:sp>
      <p:sp>
        <p:nvSpPr>
          <p:cNvPr id="8" name="TextBox 7">
            <a:extLst>
              <a:ext uri="{FF2B5EF4-FFF2-40B4-BE49-F238E27FC236}">
                <a16:creationId xmlns:a16="http://schemas.microsoft.com/office/drawing/2014/main" id="{86C5B333-86D5-13F3-F1C2-DE45661125A7}"/>
              </a:ext>
            </a:extLst>
          </p:cNvPr>
          <p:cNvSpPr txBox="1"/>
          <p:nvPr userDrawn="1">
            <p:extLst>
              <p:ext uri="{1162E1C5-73C7-4A58-AE30-91384D911F3F}">
                <p184:classification xmlns:p184="http://schemas.microsoft.com/office/powerpoint/2018/4/main" val="hdr"/>
              </p:ext>
            </p:extLst>
          </p:nvPr>
        </p:nvSpPr>
        <p:spPr>
          <a:xfrm>
            <a:off x="0" y="0"/>
            <a:ext cx="566738" cy="152400"/>
          </a:xfrm>
          <a:prstGeom prst="rect">
            <a:avLst/>
          </a:prstGeom>
        </p:spPr>
        <p:txBody>
          <a:bodyPr horzOverflow="overflow" lIns="0" tIns="0" rIns="0" bIns="0">
            <a:spAutoFit/>
          </a:bodyPr>
          <a:lstStyle/>
          <a:p>
            <a:pPr algn="l"/>
            <a:r>
              <a:rPr lang="en-GB" sz="1000">
                <a:solidFill>
                  <a:srgbClr val="000000"/>
                </a:solidFill>
                <a:latin typeface="Calibri" panose="020F0502020204030204" pitchFamily="34" charset="0"/>
                <a:cs typeface="Calibri" panose="020F0502020204030204" pitchFamily="34" charset="0"/>
              </a:rPr>
              <a:t>FCA Public</a:t>
            </a:r>
          </a:p>
        </p:txBody>
      </p:sp>
    </p:spTree>
    <p:extLst>
      <p:ext uri="{BB962C8B-B14F-4D97-AF65-F5344CB8AC3E}">
        <p14:creationId xmlns:p14="http://schemas.microsoft.com/office/powerpoint/2010/main" val="1989569216"/>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png"/><Relationship Id="rId7" Type="http://schemas.openxmlformats.org/officeDocument/2006/relationships/image" Target="../media/image31.sv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4.svg"/><Relationship Id="rId5" Type="http://schemas.openxmlformats.org/officeDocument/2006/relationships/image" Target="../media/image29.svg"/><Relationship Id="rId10" Type="http://schemas.openxmlformats.org/officeDocument/2006/relationships/image" Target="../media/image33.png"/><Relationship Id="rId4" Type="http://schemas.openxmlformats.org/officeDocument/2006/relationships/image" Target="../media/image28.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7.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42.svg"/><Relationship Id="rId1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svg"/><Relationship Id="rId7" Type="http://schemas.microsoft.com/office/2007/relationships/hdphoto" Target="../media/hdphoto2.wdp"/><Relationship Id="rId2" Type="http://schemas.openxmlformats.org/officeDocument/2006/relationships/image" Target="../media/image49.png"/><Relationship Id="rId1" Type="http://schemas.openxmlformats.org/officeDocument/2006/relationships/slideLayout" Target="../slideLayouts/slideLayout46.xml"/><Relationship Id="rId6" Type="http://schemas.openxmlformats.org/officeDocument/2006/relationships/image" Target="../media/image37.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4.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26.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www.gov.uk/government/publications/insight-paper-on-web3" TargetMode="External"/><Relationship Id="rId5" Type="http://schemas.openxmlformats.org/officeDocument/2006/relationships/hyperlink" Target="https://www.drcf.org.uk/__data/assets/pdf_file/0027/262674/DRCF-Quantum-Technologies-Insights-Paper.pdf" TargetMode="External"/><Relationship Id="rId4" Type="http://schemas.openxmlformats.org/officeDocument/2006/relationships/image" Target="../media/image64.png"/><Relationship Id="rId9" Type="http://schemas.openxmlformats.org/officeDocument/2006/relationships/image" Target="../media/image59.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7.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19.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7.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7.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9.png"/><Relationship Id="rId7"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76.png"/></Relationships>
</file>

<file path=ppt/slides/_rels/slide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6.png"/><Relationship Id="rId7" Type="http://schemas.openxmlformats.org/officeDocument/2006/relationships/diagramColors" Target="../diagrams/colors2.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6.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www.fca.org.uk/news/news-stories/expression-interest-synthetic-data-expert-group" TargetMode="External"/><Relationship Id="rId3" Type="http://schemas.openxmlformats.org/officeDocument/2006/relationships/image" Target="../media/image9.png"/><Relationship Id="rId7" Type="http://schemas.openxmlformats.org/officeDocument/2006/relationships/image" Target="../media/image23.svg"/><Relationship Id="rId12" Type="http://schemas.openxmlformats.org/officeDocument/2006/relationships/hyperlink" Target="https://www.gov.uk/government/publications/joining-up-on-future-technologies-digital-regulation-cooperation-forum-technology-horizon-scanning-programme" TargetMode="External"/><Relationship Id="rId2" Type="http://schemas.openxmlformats.org/officeDocument/2006/relationships/notesSlide" Target="../notesSlides/notesSlide7.xml"/><Relationship Id="rId16" Type="http://schemas.openxmlformats.org/officeDocument/2006/relationships/hyperlink" Target="https://www.fca.org.uk/publications/feedback-statements/fs23-1-feedback-statement-synthetic-data-call-for-input" TargetMode="Externa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hyperlink" Target="https://thefca.sharepoint.com/sites/Intranet/Aboutus/DTI/IntelligenceandDigital/AC/Pages/OTH.aspx" TargetMode="External"/><Relationship Id="rId5" Type="http://schemas.openxmlformats.org/officeDocument/2006/relationships/image" Target="../media/image21.svg"/><Relationship Id="rId15" Type="http://schemas.openxmlformats.org/officeDocument/2006/relationships/hyperlink" Target="https://www.gov.uk/government/publications/insight-paper-on-web3" TargetMode="External"/><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hyperlink" Target="https://thefca.sharepoint.com/sites/MarMonAndHorSca/Horizon%20Scanning/Forms/AllItems.aspx?id=%2Fsites%2FMarMonAndHorSca%2FHorizon%20Scanning%2FLibrary%2FOTH%20Emerging%20Technologies%20Horizon%20Scan%2Epdf&amp;parent=%2Fsites%2FMarMonAndHorSca%2FHorizon%20Scanning%2FLibrary"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6.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1C3FD4-725B-46A1-8C58-530B34A1BE48}"/>
              </a:ext>
            </a:extLst>
          </p:cNvPr>
          <p:cNvPicPr>
            <a:picLocks noChangeAspect="1"/>
          </p:cNvPicPr>
          <p:nvPr/>
        </p:nvPicPr>
        <p:blipFill rotWithShape="1">
          <a:blip r:embed="rId4"/>
          <a:srcRect l="81767" b="83002"/>
          <a:stretch/>
        </p:blipFill>
        <p:spPr>
          <a:xfrm>
            <a:off x="10420952" y="0"/>
            <a:ext cx="1771048" cy="925299"/>
          </a:xfrm>
          <a:prstGeom prst="rect">
            <a:avLst/>
          </a:prstGeom>
        </p:spPr>
      </p:pic>
      <p:sp>
        <p:nvSpPr>
          <p:cNvPr id="7" name="Google Shape;57;p12">
            <a:extLst>
              <a:ext uri="{FF2B5EF4-FFF2-40B4-BE49-F238E27FC236}">
                <a16:creationId xmlns:a16="http://schemas.microsoft.com/office/drawing/2014/main" id="{798FBE3A-63AB-41F7-B2BD-2A6B8CF192E0}"/>
              </a:ext>
            </a:extLst>
          </p:cNvPr>
          <p:cNvSpPr txBox="1">
            <a:spLocks noGrp="1"/>
          </p:cNvSpPr>
          <p:nvPr>
            <p:ph type="ctrTitle"/>
          </p:nvPr>
        </p:nvSpPr>
        <p:spPr>
          <a:xfrm>
            <a:off x="980431" y="1288735"/>
            <a:ext cx="10231138" cy="1818600"/>
          </a:xfrm>
          <a:prstGeom prst="rect">
            <a:avLst/>
          </a:prstGeom>
        </p:spPr>
        <p:txBody>
          <a:bodyPr spcFirstLastPara="1" wrap="square" lIns="0" tIns="0" rIns="0" bIns="0" anchor="ctr" anchorCtr="0">
            <a:noAutofit/>
          </a:bodyPr>
          <a:lstStyle/>
          <a:p>
            <a:r>
              <a:rPr lang="en-GB" sz="2800" b="1" dirty="0">
                <a:latin typeface="Verdana" panose="020B0604030504040204" pitchFamily="34" charset="0"/>
                <a:ea typeface="Verdana" panose="020B0604030504040204" pitchFamily="34" charset="0"/>
              </a:rPr>
              <a:t>Emerging Technologies &amp; Regulation </a:t>
            </a:r>
            <a:endParaRPr lang="en-GB" sz="2800" dirty="0">
              <a:latin typeface="Verdana" panose="020B0604030504040204" pitchFamily="34" charset="0"/>
              <a:ea typeface="Verdana" panose="020B0604030504040204" pitchFamily="34" charset="0"/>
            </a:endParaRPr>
          </a:p>
        </p:txBody>
      </p:sp>
      <p:sp>
        <p:nvSpPr>
          <p:cNvPr id="8" name="TextBox 7">
            <a:extLst>
              <a:ext uri="{FF2B5EF4-FFF2-40B4-BE49-F238E27FC236}">
                <a16:creationId xmlns:a16="http://schemas.microsoft.com/office/drawing/2014/main" id="{1A0F0AB8-0671-409F-A49F-F6CB896B901F}"/>
              </a:ext>
            </a:extLst>
          </p:cNvPr>
          <p:cNvSpPr txBox="1"/>
          <p:nvPr/>
        </p:nvSpPr>
        <p:spPr>
          <a:xfrm>
            <a:off x="364087" y="5569265"/>
            <a:ext cx="6775686" cy="47359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1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Pavle </a:t>
            </a:r>
            <a:r>
              <a:rPr kumimoji="0" lang="en-GB" sz="1100" b="1" i="0" u="none" strike="noStrike" kern="1200" cap="none" spc="0" normalizeH="0" baseline="0" noProof="0" err="1">
                <a:ln>
                  <a:noFill/>
                </a:ln>
                <a:solidFill>
                  <a:prstClr val="white"/>
                </a:solidFill>
                <a:effectLst/>
                <a:uLnTx/>
                <a:uFillTx/>
                <a:latin typeface="Verdana"/>
                <a:ea typeface="Verdana"/>
                <a:cs typeface="Verdana" panose="020B0604030504040204" pitchFamily="34" charset="0"/>
              </a:rPr>
              <a:t>Avramovic</a:t>
            </a:r>
            <a:r>
              <a:rPr kumimoji="0" lang="en-GB" sz="11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 Manager, Emerging Tech and Research, Innovation Department  </a:t>
            </a:r>
            <a:endParaRPr kumimoji="0" lang="en-US" sz="11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GB" sz="11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endParaRPr>
          </a:p>
        </p:txBody>
      </p:sp>
      <p:sp>
        <p:nvSpPr>
          <p:cNvPr id="9" name="TextBox 8">
            <a:extLst>
              <a:ext uri="{FF2B5EF4-FFF2-40B4-BE49-F238E27FC236}">
                <a16:creationId xmlns:a16="http://schemas.microsoft.com/office/drawing/2014/main" id="{450484F3-293A-489E-B9FB-BE19242DA1DA}"/>
              </a:ext>
            </a:extLst>
          </p:cNvPr>
          <p:cNvSpPr txBox="1"/>
          <p:nvPr/>
        </p:nvSpPr>
        <p:spPr>
          <a:xfrm>
            <a:off x="244014" y="3470771"/>
            <a:ext cx="6096000" cy="8860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Verdana"/>
                <a:ea typeface="Verdana"/>
                <a:cs typeface="Verdana" panose="020B0604030504040204" pitchFamily="34" charset="0"/>
              </a:rPr>
              <a:t>AI &amp; </a:t>
            </a:r>
            <a:r>
              <a:rPr lang="en-GB" sz="1200" dirty="0">
                <a:solidFill>
                  <a:srgbClr val="FFFFFF"/>
                </a:solidFill>
                <a:latin typeface="Verdana"/>
                <a:ea typeface="Verdana"/>
                <a:cs typeface="Verdana" panose="020B0604030504040204" pitchFamily="34" charset="0"/>
              </a:rPr>
              <a:t>The Future of Regulation</a:t>
            </a:r>
            <a:r>
              <a:rPr kumimoji="0" lang="en-GB" sz="1200" b="0" i="0" u="none" strike="noStrike" kern="1200" cap="none" spc="0" normalizeH="0" baseline="0" noProof="0" dirty="0">
                <a:ln>
                  <a:noFill/>
                </a:ln>
                <a:solidFill>
                  <a:srgbClr val="FFFFFF"/>
                </a:solidFill>
                <a:effectLst/>
                <a:uLnTx/>
                <a:uFillTx/>
                <a:latin typeface="Verdana"/>
                <a:ea typeface="Verdana"/>
                <a:cs typeface="Verdana" panose="020B0604030504040204" pitchFamily="34" charset="0"/>
              </a:rPr>
              <a:t> Symposium</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FFFFFF"/>
              </a:solidFill>
              <a:latin typeface="Verdana"/>
              <a:ea typeface="Verdana"/>
              <a:cs typeface="Verdana" panose="020B060403050404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Verdana"/>
                <a:ea typeface="Verdana"/>
                <a:cs typeface="Verdana" panose="020B0604030504040204" pitchFamily="34" charset="0"/>
              </a:rPr>
              <a:t>Queen’s University Belfast</a:t>
            </a:r>
          </a:p>
        </p:txBody>
      </p:sp>
      <p:sp>
        <p:nvSpPr>
          <p:cNvPr id="10" name="TextBox 9">
            <a:extLst>
              <a:ext uri="{FF2B5EF4-FFF2-40B4-BE49-F238E27FC236}">
                <a16:creationId xmlns:a16="http://schemas.microsoft.com/office/drawing/2014/main" id="{9992A821-8121-4053-B4BE-5C9788ABD06E}"/>
              </a:ext>
            </a:extLst>
          </p:cNvPr>
          <p:cNvSpPr txBox="1"/>
          <p:nvPr/>
        </p:nvSpPr>
        <p:spPr>
          <a:xfrm>
            <a:off x="244014" y="3107335"/>
            <a:ext cx="6096000" cy="29206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Verdana"/>
                <a:ea typeface="Verdana"/>
                <a:cs typeface="Verdana" panose="020B0604030504040204" pitchFamily="34" charset="0"/>
              </a:rPr>
              <a:t>Thursday 23 November 2023</a:t>
            </a:r>
          </a:p>
        </p:txBody>
      </p:sp>
    </p:spTree>
    <p:extLst>
      <p:ext uri="{BB962C8B-B14F-4D97-AF65-F5344CB8AC3E}">
        <p14:creationId xmlns:p14="http://schemas.microsoft.com/office/powerpoint/2010/main" val="1346630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E8F643-E4BE-E543-868B-97D6F154A76F}"/>
              </a:ext>
            </a:extLst>
          </p:cNvPr>
          <p:cNvSpPr txBox="1">
            <a:spLocks/>
          </p:cNvSpPr>
          <p:nvPr/>
        </p:nvSpPr>
        <p:spPr>
          <a:xfrm>
            <a:off x="1312114"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E98936EA-DDA6-48FA-B465-EEE315EB7B57}"/>
              </a:ext>
            </a:extLst>
          </p:cNvPr>
          <p:cNvSpPr/>
          <p:nvPr/>
        </p:nvSpPr>
        <p:spPr>
          <a:xfrm>
            <a:off x="8079955" y="1052726"/>
            <a:ext cx="4112045" cy="3031973"/>
          </a:xfrm>
          <a:prstGeom prst="rect">
            <a:avLst/>
          </a:prstGeom>
          <a:solidFill>
            <a:srgbClr val="40404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ight Triangle 5">
            <a:extLst>
              <a:ext uri="{FF2B5EF4-FFF2-40B4-BE49-F238E27FC236}">
                <a16:creationId xmlns:a16="http://schemas.microsoft.com/office/drawing/2014/main" id="{B78F62B4-43F3-429C-9EBA-98A3DA34D123}"/>
              </a:ext>
            </a:extLst>
          </p:cNvPr>
          <p:cNvSpPr/>
          <p:nvPr/>
        </p:nvSpPr>
        <p:spPr>
          <a:xfrm flipH="1" flipV="1">
            <a:off x="5745114" y="1052727"/>
            <a:ext cx="2336788" cy="3031972"/>
          </a:xfrm>
          <a:prstGeom prst="rtTriangl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59EFF371-789A-453C-A328-6EC3ABE2B3F9}"/>
              </a:ext>
            </a:extLst>
          </p:cNvPr>
          <p:cNvSpPr/>
          <p:nvPr/>
        </p:nvSpPr>
        <p:spPr>
          <a:xfrm>
            <a:off x="6629921" y="1405796"/>
            <a:ext cx="352816" cy="352816"/>
          </a:xfrm>
          <a:custGeom>
            <a:avLst/>
            <a:gdLst>
              <a:gd name="connsiteX0" fmla="*/ 531533 w 531533"/>
              <a:gd name="connsiteY0" fmla="*/ 265767 h 531533"/>
              <a:gd name="connsiteX1" fmla="*/ 265766 w 531533"/>
              <a:gd name="connsiteY1" fmla="*/ 531533 h 531533"/>
              <a:gd name="connsiteX2" fmla="*/ 0 w 531533"/>
              <a:gd name="connsiteY2" fmla="*/ 265767 h 531533"/>
              <a:gd name="connsiteX3" fmla="*/ 265766 w 531533"/>
              <a:gd name="connsiteY3" fmla="*/ 0 h 531533"/>
              <a:gd name="connsiteX4" fmla="*/ 531533 w 531533"/>
              <a:gd name="connsiteY4" fmla="*/ 265767 h 531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33" h="531533">
                <a:moveTo>
                  <a:pt x="531533" y="265767"/>
                </a:moveTo>
                <a:cubicBezTo>
                  <a:pt x="531533" y="412545"/>
                  <a:pt x="412545" y="531533"/>
                  <a:pt x="265766" y="531533"/>
                </a:cubicBezTo>
                <a:cubicBezTo>
                  <a:pt x="118988" y="531533"/>
                  <a:pt x="0" y="412545"/>
                  <a:pt x="0" y="265767"/>
                </a:cubicBezTo>
                <a:cubicBezTo>
                  <a:pt x="0" y="118988"/>
                  <a:pt x="118988" y="0"/>
                  <a:pt x="265766" y="0"/>
                </a:cubicBezTo>
                <a:cubicBezTo>
                  <a:pt x="412545" y="0"/>
                  <a:pt x="531533" y="118988"/>
                  <a:pt x="531533" y="265767"/>
                </a:cubicBezTo>
                <a:close/>
              </a:path>
            </a:pathLst>
          </a:custGeom>
          <a:solidFill>
            <a:srgbClr val="F7B5AD"/>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9" name="TextBox 8">
            <a:extLst>
              <a:ext uri="{FF2B5EF4-FFF2-40B4-BE49-F238E27FC236}">
                <a16:creationId xmlns:a16="http://schemas.microsoft.com/office/drawing/2014/main" id="{1B0464F9-80A7-4ED9-BB4D-9C3EA8ACBEA9}"/>
              </a:ext>
            </a:extLst>
          </p:cNvPr>
          <p:cNvSpPr txBox="1"/>
          <p:nvPr/>
        </p:nvSpPr>
        <p:spPr>
          <a:xfrm>
            <a:off x="7230871" y="1263432"/>
            <a:ext cx="489811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Desk-based research and external engagement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with academia, technology firms, international regulators, financial services firms and other bodies</a:t>
            </a:r>
          </a:p>
        </p:txBody>
      </p:sp>
      <p:sp>
        <p:nvSpPr>
          <p:cNvPr id="10" name="Freeform: Shape 9">
            <a:extLst>
              <a:ext uri="{FF2B5EF4-FFF2-40B4-BE49-F238E27FC236}">
                <a16:creationId xmlns:a16="http://schemas.microsoft.com/office/drawing/2014/main" id="{E5C8E9C6-B160-4C6A-8005-A51D42E80261}"/>
              </a:ext>
            </a:extLst>
          </p:cNvPr>
          <p:cNvSpPr/>
          <p:nvPr/>
        </p:nvSpPr>
        <p:spPr>
          <a:xfrm>
            <a:off x="7366384" y="2241295"/>
            <a:ext cx="352816" cy="352816"/>
          </a:xfrm>
          <a:custGeom>
            <a:avLst/>
            <a:gdLst>
              <a:gd name="connsiteX0" fmla="*/ 531533 w 531533"/>
              <a:gd name="connsiteY0" fmla="*/ 265767 h 531533"/>
              <a:gd name="connsiteX1" fmla="*/ 265766 w 531533"/>
              <a:gd name="connsiteY1" fmla="*/ 531533 h 531533"/>
              <a:gd name="connsiteX2" fmla="*/ 0 w 531533"/>
              <a:gd name="connsiteY2" fmla="*/ 265767 h 531533"/>
              <a:gd name="connsiteX3" fmla="*/ 265766 w 531533"/>
              <a:gd name="connsiteY3" fmla="*/ 0 h 531533"/>
              <a:gd name="connsiteX4" fmla="*/ 531533 w 531533"/>
              <a:gd name="connsiteY4" fmla="*/ 265767 h 531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33" h="531533">
                <a:moveTo>
                  <a:pt x="531533" y="265767"/>
                </a:moveTo>
                <a:cubicBezTo>
                  <a:pt x="531533" y="412545"/>
                  <a:pt x="412545" y="531533"/>
                  <a:pt x="265766" y="531533"/>
                </a:cubicBezTo>
                <a:cubicBezTo>
                  <a:pt x="118988" y="531533"/>
                  <a:pt x="0" y="412545"/>
                  <a:pt x="0" y="265767"/>
                </a:cubicBezTo>
                <a:cubicBezTo>
                  <a:pt x="0" y="118988"/>
                  <a:pt x="118988" y="0"/>
                  <a:pt x="265766" y="0"/>
                </a:cubicBezTo>
                <a:cubicBezTo>
                  <a:pt x="412545" y="0"/>
                  <a:pt x="531533" y="118988"/>
                  <a:pt x="531533" y="265767"/>
                </a:cubicBezTo>
                <a:close/>
              </a:path>
            </a:pathLst>
          </a:custGeom>
          <a:solidFill>
            <a:srgbClr val="EB595E"/>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1" name="TextBox 10">
            <a:extLst>
              <a:ext uri="{FF2B5EF4-FFF2-40B4-BE49-F238E27FC236}">
                <a16:creationId xmlns:a16="http://schemas.microsoft.com/office/drawing/2014/main" id="{99B38320-04C1-4B96-88AF-EB47EF270DCE}"/>
              </a:ext>
            </a:extLst>
          </p:cNvPr>
          <p:cNvSpPr txBox="1"/>
          <p:nvPr/>
        </p:nvSpPr>
        <p:spPr>
          <a:xfrm>
            <a:off x="7923690" y="2101597"/>
            <a:ext cx="36472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Evidence gathering and analysis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of findings to support identified trends and observations</a:t>
            </a:r>
            <a:endPar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08F57FC9-2330-45CD-91A6-C3EB72B91FE4}"/>
              </a:ext>
            </a:extLst>
          </p:cNvPr>
          <p:cNvSpPr/>
          <p:nvPr/>
        </p:nvSpPr>
        <p:spPr>
          <a:xfrm>
            <a:off x="7995549" y="2985329"/>
            <a:ext cx="352816" cy="352816"/>
          </a:xfrm>
          <a:custGeom>
            <a:avLst/>
            <a:gdLst>
              <a:gd name="connsiteX0" fmla="*/ 531533 w 531533"/>
              <a:gd name="connsiteY0" fmla="*/ 265767 h 531533"/>
              <a:gd name="connsiteX1" fmla="*/ 265766 w 531533"/>
              <a:gd name="connsiteY1" fmla="*/ 531533 h 531533"/>
              <a:gd name="connsiteX2" fmla="*/ 0 w 531533"/>
              <a:gd name="connsiteY2" fmla="*/ 265767 h 531533"/>
              <a:gd name="connsiteX3" fmla="*/ 265766 w 531533"/>
              <a:gd name="connsiteY3" fmla="*/ 0 h 531533"/>
              <a:gd name="connsiteX4" fmla="*/ 531533 w 531533"/>
              <a:gd name="connsiteY4" fmla="*/ 265767 h 531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533" h="531533">
                <a:moveTo>
                  <a:pt x="531533" y="265767"/>
                </a:moveTo>
                <a:cubicBezTo>
                  <a:pt x="531533" y="412545"/>
                  <a:pt x="412545" y="531533"/>
                  <a:pt x="265766" y="531533"/>
                </a:cubicBezTo>
                <a:cubicBezTo>
                  <a:pt x="118988" y="531533"/>
                  <a:pt x="0" y="412545"/>
                  <a:pt x="0" y="265767"/>
                </a:cubicBezTo>
                <a:cubicBezTo>
                  <a:pt x="0" y="118988"/>
                  <a:pt x="118988" y="0"/>
                  <a:pt x="265766" y="0"/>
                </a:cubicBezTo>
                <a:cubicBezTo>
                  <a:pt x="412545" y="0"/>
                  <a:pt x="531533" y="118988"/>
                  <a:pt x="531533" y="265767"/>
                </a:cubicBezTo>
                <a:close/>
              </a:path>
            </a:pathLst>
          </a:custGeom>
          <a:solidFill>
            <a:srgbClr val="750F3D"/>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3" name="TextBox 12">
            <a:extLst>
              <a:ext uri="{FF2B5EF4-FFF2-40B4-BE49-F238E27FC236}">
                <a16:creationId xmlns:a16="http://schemas.microsoft.com/office/drawing/2014/main" id="{2EA83E0B-4512-41FE-A09C-3599C16C9E6E}"/>
              </a:ext>
            </a:extLst>
          </p:cNvPr>
          <p:cNvSpPr txBox="1"/>
          <p:nvPr/>
        </p:nvSpPr>
        <p:spPr>
          <a:xfrm>
            <a:off x="8550346" y="2880175"/>
            <a:ext cx="322834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Inform organisational thinking &amp; prioritisation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and </a:t>
            </a:r>
            <a:r>
              <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establishment of collaborative projects </a:t>
            </a:r>
            <a:r>
              <a:rPr kumimoji="0" lang="en-US"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internally, with industry and with the academic community</a:t>
            </a:r>
            <a:endParaRPr kumimoji="0" 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D21AD68-81F9-4D52-A089-D7FAA8D3972E}"/>
              </a:ext>
            </a:extLst>
          </p:cNvPr>
          <p:cNvSpPr txBox="1"/>
          <p:nvPr/>
        </p:nvSpPr>
        <p:spPr>
          <a:xfrm>
            <a:off x="4336266" y="5350944"/>
            <a:ext cx="163814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Collaborative projects</a:t>
            </a:r>
          </a:p>
        </p:txBody>
      </p:sp>
      <p:sp>
        <p:nvSpPr>
          <p:cNvPr id="15" name="Block Arc 14">
            <a:extLst>
              <a:ext uri="{FF2B5EF4-FFF2-40B4-BE49-F238E27FC236}">
                <a16:creationId xmlns:a16="http://schemas.microsoft.com/office/drawing/2014/main" id="{AC819546-9C7C-4739-9D0D-5C6795197A2F}"/>
              </a:ext>
            </a:extLst>
          </p:cNvPr>
          <p:cNvSpPr/>
          <p:nvPr/>
        </p:nvSpPr>
        <p:spPr>
          <a:xfrm>
            <a:off x="3919798" y="3847557"/>
            <a:ext cx="1889916" cy="1889915"/>
          </a:xfrm>
          <a:prstGeom prst="blockArc">
            <a:avLst>
              <a:gd name="adj1" fmla="val 10800000"/>
              <a:gd name="adj2" fmla="val 51457"/>
              <a:gd name="adj3" fmla="val 12933"/>
            </a:avLst>
          </a:prstGeom>
          <a:solidFill>
            <a:srgbClr val="750F3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AA8C724-96CD-4D0B-A245-1CBD077C130A}"/>
              </a:ext>
            </a:extLst>
          </p:cNvPr>
          <p:cNvSpPr txBox="1"/>
          <p:nvPr/>
        </p:nvSpPr>
        <p:spPr>
          <a:xfrm>
            <a:off x="4199809" y="4383971"/>
            <a:ext cx="139617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Inform FCA thinking</a:t>
            </a:r>
          </a:p>
        </p:txBody>
      </p:sp>
      <p:sp>
        <p:nvSpPr>
          <p:cNvPr id="17" name="TextBox 16">
            <a:extLst>
              <a:ext uri="{FF2B5EF4-FFF2-40B4-BE49-F238E27FC236}">
                <a16:creationId xmlns:a16="http://schemas.microsoft.com/office/drawing/2014/main" id="{824B6CF4-059D-4353-B109-6F7FE9F15862}"/>
              </a:ext>
            </a:extLst>
          </p:cNvPr>
          <p:cNvSpPr txBox="1"/>
          <p:nvPr/>
        </p:nvSpPr>
        <p:spPr>
          <a:xfrm flipH="1">
            <a:off x="2416020" y="3163826"/>
            <a:ext cx="141973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External engagement</a:t>
            </a:r>
          </a:p>
        </p:txBody>
      </p:sp>
      <p:sp>
        <p:nvSpPr>
          <p:cNvPr id="18" name="Freeform: Shape 17">
            <a:extLst>
              <a:ext uri="{FF2B5EF4-FFF2-40B4-BE49-F238E27FC236}">
                <a16:creationId xmlns:a16="http://schemas.microsoft.com/office/drawing/2014/main" id="{33699A38-AC47-4C14-9C3E-F3674C3319D4}"/>
              </a:ext>
            </a:extLst>
          </p:cNvPr>
          <p:cNvSpPr/>
          <p:nvPr/>
        </p:nvSpPr>
        <p:spPr>
          <a:xfrm>
            <a:off x="2145480" y="3834197"/>
            <a:ext cx="1888990" cy="1888990"/>
          </a:xfrm>
          <a:custGeom>
            <a:avLst/>
            <a:gdLst>
              <a:gd name="connsiteX0" fmla="*/ 2138740 w 2138739"/>
              <a:gd name="connsiteY0" fmla="*/ 1069370 h 2138739"/>
              <a:gd name="connsiteX1" fmla="*/ 1069370 w 2138739"/>
              <a:gd name="connsiteY1" fmla="*/ 2138740 h 2138739"/>
              <a:gd name="connsiteX2" fmla="*/ 0 w 2138739"/>
              <a:gd name="connsiteY2" fmla="*/ 1069370 h 2138739"/>
              <a:gd name="connsiteX3" fmla="*/ 1069370 w 2138739"/>
              <a:gd name="connsiteY3" fmla="*/ 0 h 2138739"/>
            </a:gdLst>
            <a:ahLst/>
            <a:cxnLst>
              <a:cxn ang="0">
                <a:pos x="connsiteX0" y="connsiteY0"/>
              </a:cxn>
              <a:cxn ang="0">
                <a:pos x="connsiteX1" y="connsiteY1"/>
              </a:cxn>
              <a:cxn ang="0">
                <a:pos x="connsiteX2" y="connsiteY2"/>
              </a:cxn>
              <a:cxn ang="0">
                <a:pos x="connsiteX3" y="connsiteY3"/>
              </a:cxn>
            </a:cxnLst>
            <a:rect l="l" t="t" r="r" b="b"/>
            <a:pathLst>
              <a:path w="2138739" h="2138739">
                <a:moveTo>
                  <a:pt x="2138740" y="1069370"/>
                </a:moveTo>
                <a:cubicBezTo>
                  <a:pt x="2138740" y="1659990"/>
                  <a:pt x="1659990" y="2138740"/>
                  <a:pt x="1069370" y="2138740"/>
                </a:cubicBezTo>
                <a:cubicBezTo>
                  <a:pt x="478750" y="2138740"/>
                  <a:pt x="0" y="1659990"/>
                  <a:pt x="0" y="1069370"/>
                </a:cubicBezTo>
                <a:cubicBezTo>
                  <a:pt x="0" y="478750"/>
                  <a:pt x="478750" y="0"/>
                  <a:pt x="1069370" y="0"/>
                </a:cubicBezTo>
              </a:path>
            </a:pathLst>
          </a:custGeom>
          <a:noFill/>
          <a:ln w="232519" cap="flat">
            <a:solidFill>
              <a:srgbClr val="EB595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nvGrpSpPr>
          <p:cNvPr id="19" name="Group 18">
            <a:extLst>
              <a:ext uri="{FF2B5EF4-FFF2-40B4-BE49-F238E27FC236}">
                <a16:creationId xmlns:a16="http://schemas.microsoft.com/office/drawing/2014/main" id="{9C4B940D-2BE6-48FA-949F-296CC68373BF}"/>
              </a:ext>
            </a:extLst>
          </p:cNvPr>
          <p:cNvGrpSpPr/>
          <p:nvPr/>
        </p:nvGrpSpPr>
        <p:grpSpPr>
          <a:xfrm>
            <a:off x="2177256" y="1627999"/>
            <a:ext cx="1738239" cy="450666"/>
            <a:chOff x="2604959" y="2330987"/>
            <a:chExt cx="1647570" cy="427159"/>
          </a:xfrm>
        </p:grpSpPr>
        <p:sp>
          <p:nvSpPr>
            <p:cNvPr id="20" name="Freeform: Shape 19">
              <a:extLst>
                <a:ext uri="{FF2B5EF4-FFF2-40B4-BE49-F238E27FC236}">
                  <a16:creationId xmlns:a16="http://schemas.microsoft.com/office/drawing/2014/main" id="{92EF143B-1BD8-4061-9402-7551D053026D}"/>
                </a:ext>
              </a:extLst>
            </p:cNvPr>
            <p:cNvSpPr/>
            <p:nvPr/>
          </p:nvSpPr>
          <p:spPr>
            <a:xfrm rot="20979263" flipH="1">
              <a:off x="2604959" y="2330987"/>
              <a:ext cx="1554878" cy="427159"/>
            </a:xfrm>
            <a:custGeom>
              <a:avLst/>
              <a:gdLst>
                <a:gd name="connsiteX0" fmla="*/ 1887682 w 1887682"/>
                <a:gd name="connsiteY0" fmla="*/ 286846 h 428134"/>
                <a:gd name="connsiteX1" fmla="*/ 0 w 1887682"/>
                <a:gd name="connsiteY1" fmla="*/ 428134 h 428134"/>
              </a:gdLst>
              <a:ahLst/>
              <a:cxnLst>
                <a:cxn ang="0">
                  <a:pos x="connsiteX0" y="connsiteY0"/>
                </a:cxn>
                <a:cxn ang="0">
                  <a:pos x="connsiteX1" y="connsiteY1"/>
                </a:cxn>
              </a:cxnLst>
              <a:rect l="l" t="t" r="r" b="b"/>
              <a:pathLst>
                <a:path w="1887682" h="428134">
                  <a:moveTo>
                    <a:pt x="1887682" y="286846"/>
                  </a:moveTo>
                  <a:cubicBezTo>
                    <a:pt x="1293279" y="-157275"/>
                    <a:pt x="496652" y="-66837"/>
                    <a:pt x="0" y="428134"/>
                  </a:cubicBezTo>
                </a:path>
              </a:pathLst>
            </a:custGeom>
            <a:noFill/>
            <a:ln w="19050" cap="flat" cmpd="sng" algn="ctr">
              <a:solidFill>
                <a:sysClr val="windowText" lastClr="00000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BC685164-FC29-42DC-A804-B966B5EB6E34}"/>
                </a:ext>
              </a:extLst>
            </p:cNvPr>
            <p:cNvSpPr/>
            <p:nvPr/>
          </p:nvSpPr>
          <p:spPr>
            <a:xfrm rot="20979263" flipH="1">
              <a:off x="4117250" y="2533795"/>
              <a:ext cx="135279" cy="168388"/>
            </a:xfrm>
            <a:custGeom>
              <a:avLst/>
              <a:gdLst>
                <a:gd name="connsiteX0" fmla="*/ 0 w 164234"/>
                <a:gd name="connsiteY0" fmla="*/ 168773 h 168772"/>
                <a:gd name="connsiteX1" fmla="*/ 64466 w 164234"/>
                <a:gd name="connsiteY1" fmla="*/ 0 h 168772"/>
                <a:gd name="connsiteX2" fmla="*/ 87244 w 164234"/>
                <a:gd name="connsiteY2" fmla="*/ 75645 h 168772"/>
                <a:gd name="connsiteX3" fmla="*/ 164234 w 164234"/>
                <a:gd name="connsiteY3" fmla="*/ 93380 h 168772"/>
              </a:gdLst>
              <a:ahLst/>
              <a:cxnLst>
                <a:cxn ang="0">
                  <a:pos x="connsiteX0" y="connsiteY0"/>
                </a:cxn>
                <a:cxn ang="0">
                  <a:pos x="connsiteX1" y="connsiteY1"/>
                </a:cxn>
                <a:cxn ang="0">
                  <a:pos x="connsiteX2" y="connsiteY2"/>
                </a:cxn>
                <a:cxn ang="0">
                  <a:pos x="connsiteX3" y="connsiteY3"/>
                </a:cxn>
              </a:cxnLst>
              <a:rect l="l" t="t" r="r" b="b"/>
              <a:pathLst>
                <a:path w="164234" h="168772">
                  <a:moveTo>
                    <a:pt x="0" y="168773"/>
                  </a:moveTo>
                  <a:lnTo>
                    <a:pt x="64466" y="0"/>
                  </a:lnTo>
                  <a:lnTo>
                    <a:pt x="87244" y="75645"/>
                  </a:lnTo>
                  <a:lnTo>
                    <a:pt x="164234" y="93380"/>
                  </a:lnTo>
                  <a:close/>
                </a:path>
              </a:pathLst>
            </a:custGeom>
            <a:solidFill>
              <a:sysClr val="windowText" lastClr="000000"/>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0CF89AF4-F867-4CFE-AE14-E38C22C0659E}"/>
              </a:ext>
            </a:extLst>
          </p:cNvPr>
          <p:cNvGrpSpPr/>
          <p:nvPr/>
        </p:nvGrpSpPr>
        <p:grpSpPr>
          <a:xfrm>
            <a:off x="1861250" y="4945100"/>
            <a:ext cx="1113099" cy="1097575"/>
            <a:chOff x="834160" y="5433459"/>
            <a:chExt cx="1260265" cy="1242689"/>
          </a:xfrm>
        </p:grpSpPr>
        <p:sp>
          <p:nvSpPr>
            <p:cNvPr id="23" name="Freeform: Shape 22">
              <a:extLst>
                <a:ext uri="{FF2B5EF4-FFF2-40B4-BE49-F238E27FC236}">
                  <a16:creationId xmlns:a16="http://schemas.microsoft.com/office/drawing/2014/main" id="{1F1F1650-E1DE-42E8-93AD-AA741679EF64}"/>
                </a:ext>
              </a:extLst>
            </p:cNvPr>
            <p:cNvSpPr/>
            <p:nvPr/>
          </p:nvSpPr>
          <p:spPr>
            <a:xfrm rot="16200000" flipV="1">
              <a:off x="820311" y="5447308"/>
              <a:ext cx="1186682" cy="1158984"/>
            </a:xfrm>
            <a:custGeom>
              <a:avLst/>
              <a:gdLst>
                <a:gd name="connsiteX0" fmla="*/ 1339003 w 1339002"/>
                <a:gd name="connsiteY0" fmla="*/ 1368841 h 1368840"/>
                <a:gd name="connsiteX1" fmla="*/ 0 w 1339002"/>
                <a:gd name="connsiteY1" fmla="*/ 0 h 1368840"/>
              </a:gdLst>
              <a:ahLst/>
              <a:cxnLst>
                <a:cxn ang="0">
                  <a:pos x="connsiteX0" y="connsiteY0"/>
                </a:cxn>
                <a:cxn ang="0">
                  <a:pos x="connsiteX1" y="connsiteY1"/>
                </a:cxn>
              </a:cxnLst>
              <a:rect l="l" t="t" r="r" b="b"/>
              <a:pathLst>
                <a:path w="1339002" h="1368840">
                  <a:moveTo>
                    <a:pt x="1339003" y="1368841"/>
                  </a:moveTo>
                  <a:cubicBezTo>
                    <a:pt x="600790" y="1293532"/>
                    <a:pt x="65223" y="699717"/>
                    <a:pt x="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398647C2-1F03-45CF-B7B0-DC9365C33850}"/>
                </a:ext>
              </a:extLst>
            </p:cNvPr>
            <p:cNvSpPr/>
            <p:nvPr/>
          </p:nvSpPr>
          <p:spPr>
            <a:xfrm rot="16200000" flipV="1">
              <a:off x="1961567" y="6543291"/>
              <a:ext cx="120895" cy="144820"/>
            </a:xfrm>
            <a:custGeom>
              <a:avLst/>
              <a:gdLst>
                <a:gd name="connsiteX0" fmla="*/ 58163 w 136413"/>
                <a:gd name="connsiteY0" fmla="*/ 0 h 171042"/>
                <a:gd name="connsiteX1" fmla="*/ 136413 w 136413"/>
                <a:gd name="connsiteY1" fmla="*/ 162805 h 171042"/>
                <a:gd name="connsiteX2" fmla="*/ 65811 w 136413"/>
                <a:gd name="connsiteY2" fmla="*/ 127336 h 171042"/>
                <a:gd name="connsiteX3" fmla="*/ 0 w 136413"/>
                <a:gd name="connsiteY3" fmla="*/ 171042 h 171042"/>
              </a:gdLst>
              <a:ahLst/>
              <a:cxnLst>
                <a:cxn ang="0">
                  <a:pos x="connsiteX0" y="connsiteY0"/>
                </a:cxn>
                <a:cxn ang="0">
                  <a:pos x="connsiteX1" y="connsiteY1"/>
                </a:cxn>
                <a:cxn ang="0">
                  <a:pos x="connsiteX2" y="connsiteY2"/>
                </a:cxn>
                <a:cxn ang="0">
                  <a:pos x="connsiteX3" y="connsiteY3"/>
                </a:cxn>
              </a:cxnLst>
              <a:rect l="l" t="t" r="r" b="b"/>
              <a:pathLst>
                <a:path w="136413" h="171042">
                  <a:moveTo>
                    <a:pt x="58163" y="0"/>
                  </a:moveTo>
                  <a:lnTo>
                    <a:pt x="136413" y="162805"/>
                  </a:lnTo>
                  <a:lnTo>
                    <a:pt x="65811" y="127336"/>
                  </a:lnTo>
                  <a:lnTo>
                    <a:pt x="0" y="171042"/>
                  </a:lnTo>
                  <a:close/>
                </a:path>
              </a:pathLst>
            </a:custGeom>
            <a:solidFill>
              <a:sysClr val="windowText" lastClr="000000"/>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5" name="Freeform: Shape 24">
            <a:extLst>
              <a:ext uri="{FF2B5EF4-FFF2-40B4-BE49-F238E27FC236}">
                <a16:creationId xmlns:a16="http://schemas.microsoft.com/office/drawing/2014/main" id="{492BE4BC-ADFC-4203-9995-E760718E71B8}"/>
              </a:ext>
            </a:extLst>
          </p:cNvPr>
          <p:cNvSpPr/>
          <p:nvPr/>
        </p:nvSpPr>
        <p:spPr>
          <a:xfrm>
            <a:off x="2145480" y="1945283"/>
            <a:ext cx="1888990" cy="1888990"/>
          </a:xfrm>
          <a:custGeom>
            <a:avLst/>
            <a:gdLst>
              <a:gd name="connsiteX0" fmla="*/ 0 w 2138739"/>
              <a:gd name="connsiteY0" fmla="*/ 1069370 h 2138739"/>
              <a:gd name="connsiteX1" fmla="*/ 1069370 w 2138739"/>
              <a:gd name="connsiteY1" fmla="*/ 0 h 2138739"/>
              <a:gd name="connsiteX2" fmla="*/ 2138740 w 2138739"/>
              <a:gd name="connsiteY2" fmla="*/ 1069370 h 2138739"/>
              <a:gd name="connsiteX3" fmla="*/ 1069370 w 2138739"/>
              <a:gd name="connsiteY3" fmla="*/ 2138740 h 2138739"/>
            </a:gdLst>
            <a:ahLst/>
            <a:cxnLst>
              <a:cxn ang="0">
                <a:pos x="connsiteX0" y="connsiteY0"/>
              </a:cxn>
              <a:cxn ang="0">
                <a:pos x="connsiteX1" y="connsiteY1"/>
              </a:cxn>
              <a:cxn ang="0">
                <a:pos x="connsiteX2" y="connsiteY2"/>
              </a:cxn>
              <a:cxn ang="0">
                <a:pos x="connsiteX3" y="connsiteY3"/>
              </a:cxn>
            </a:cxnLst>
            <a:rect l="l" t="t" r="r" b="b"/>
            <a:pathLst>
              <a:path w="2138739" h="2138739">
                <a:moveTo>
                  <a:pt x="0" y="1069370"/>
                </a:moveTo>
                <a:cubicBezTo>
                  <a:pt x="0" y="478750"/>
                  <a:pt x="478750" y="0"/>
                  <a:pt x="1069370" y="0"/>
                </a:cubicBezTo>
                <a:cubicBezTo>
                  <a:pt x="1659990" y="0"/>
                  <a:pt x="2138740" y="478750"/>
                  <a:pt x="2138740" y="1069370"/>
                </a:cubicBezTo>
                <a:cubicBezTo>
                  <a:pt x="2138740" y="1659990"/>
                  <a:pt x="1659990" y="2138740"/>
                  <a:pt x="1069370" y="2138740"/>
                </a:cubicBezTo>
              </a:path>
            </a:pathLst>
          </a:custGeom>
          <a:noFill/>
          <a:ln w="232519" cap="flat">
            <a:solidFill>
              <a:srgbClr val="F7B5A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nvGrpSpPr>
          <p:cNvPr id="27" name="Group 26">
            <a:extLst>
              <a:ext uri="{FF2B5EF4-FFF2-40B4-BE49-F238E27FC236}">
                <a16:creationId xmlns:a16="http://schemas.microsoft.com/office/drawing/2014/main" id="{13B64DC9-E18D-4CE4-B23F-832F575342B6}"/>
              </a:ext>
            </a:extLst>
          </p:cNvPr>
          <p:cNvGrpSpPr/>
          <p:nvPr/>
        </p:nvGrpSpPr>
        <p:grpSpPr>
          <a:xfrm rot="5400000" flipV="1">
            <a:off x="4954533" y="3658512"/>
            <a:ext cx="1113099" cy="1097575"/>
            <a:chOff x="834160" y="5433459"/>
            <a:chExt cx="1260265" cy="1242689"/>
          </a:xfrm>
        </p:grpSpPr>
        <p:sp>
          <p:nvSpPr>
            <p:cNvPr id="28" name="Freeform: Shape 27">
              <a:extLst>
                <a:ext uri="{FF2B5EF4-FFF2-40B4-BE49-F238E27FC236}">
                  <a16:creationId xmlns:a16="http://schemas.microsoft.com/office/drawing/2014/main" id="{CC8882B2-C26B-470A-A541-285F54C80B28}"/>
                </a:ext>
              </a:extLst>
            </p:cNvPr>
            <p:cNvSpPr/>
            <p:nvPr/>
          </p:nvSpPr>
          <p:spPr>
            <a:xfrm rot="16200000" flipV="1">
              <a:off x="820311" y="5447308"/>
              <a:ext cx="1186682" cy="1158984"/>
            </a:xfrm>
            <a:custGeom>
              <a:avLst/>
              <a:gdLst>
                <a:gd name="connsiteX0" fmla="*/ 1339003 w 1339002"/>
                <a:gd name="connsiteY0" fmla="*/ 1368841 h 1368840"/>
                <a:gd name="connsiteX1" fmla="*/ 0 w 1339002"/>
                <a:gd name="connsiteY1" fmla="*/ 0 h 1368840"/>
              </a:gdLst>
              <a:ahLst/>
              <a:cxnLst>
                <a:cxn ang="0">
                  <a:pos x="connsiteX0" y="connsiteY0"/>
                </a:cxn>
                <a:cxn ang="0">
                  <a:pos x="connsiteX1" y="connsiteY1"/>
                </a:cxn>
              </a:cxnLst>
              <a:rect l="l" t="t" r="r" b="b"/>
              <a:pathLst>
                <a:path w="1339002" h="1368840">
                  <a:moveTo>
                    <a:pt x="1339003" y="1368841"/>
                  </a:moveTo>
                  <a:cubicBezTo>
                    <a:pt x="600790" y="1293532"/>
                    <a:pt x="65223" y="699717"/>
                    <a:pt x="0" y="0"/>
                  </a:cubicBezTo>
                </a:path>
              </a:pathLst>
            </a:custGeom>
            <a:noFill/>
            <a:ln w="19050" cap="flat" cmpd="sng" algn="ctr">
              <a:solidFill>
                <a:sysClr val="windowText" lastClr="00000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A614167-B4DF-452F-B654-4CF272A76982}"/>
                </a:ext>
              </a:extLst>
            </p:cNvPr>
            <p:cNvSpPr/>
            <p:nvPr/>
          </p:nvSpPr>
          <p:spPr>
            <a:xfrm rot="16200000" flipV="1">
              <a:off x="1961567" y="6543291"/>
              <a:ext cx="120895" cy="144820"/>
            </a:xfrm>
            <a:custGeom>
              <a:avLst/>
              <a:gdLst>
                <a:gd name="connsiteX0" fmla="*/ 58163 w 136413"/>
                <a:gd name="connsiteY0" fmla="*/ 0 h 171042"/>
                <a:gd name="connsiteX1" fmla="*/ 136413 w 136413"/>
                <a:gd name="connsiteY1" fmla="*/ 162805 h 171042"/>
                <a:gd name="connsiteX2" fmla="*/ 65811 w 136413"/>
                <a:gd name="connsiteY2" fmla="*/ 127336 h 171042"/>
                <a:gd name="connsiteX3" fmla="*/ 0 w 136413"/>
                <a:gd name="connsiteY3" fmla="*/ 171042 h 171042"/>
              </a:gdLst>
              <a:ahLst/>
              <a:cxnLst>
                <a:cxn ang="0">
                  <a:pos x="connsiteX0" y="connsiteY0"/>
                </a:cxn>
                <a:cxn ang="0">
                  <a:pos x="connsiteX1" y="connsiteY1"/>
                </a:cxn>
                <a:cxn ang="0">
                  <a:pos x="connsiteX2" y="connsiteY2"/>
                </a:cxn>
                <a:cxn ang="0">
                  <a:pos x="connsiteX3" y="connsiteY3"/>
                </a:cxn>
              </a:cxnLst>
              <a:rect l="l" t="t" r="r" b="b"/>
              <a:pathLst>
                <a:path w="136413" h="171042">
                  <a:moveTo>
                    <a:pt x="58163" y="0"/>
                  </a:moveTo>
                  <a:lnTo>
                    <a:pt x="136413" y="162805"/>
                  </a:lnTo>
                  <a:lnTo>
                    <a:pt x="65811" y="127336"/>
                  </a:lnTo>
                  <a:lnTo>
                    <a:pt x="0" y="171042"/>
                  </a:lnTo>
                  <a:close/>
                </a:path>
              </a:pathLst>
            </a:custGeom>
            <a:solidFill>
              <a:sysClr val="windowText" lastClr="000000"/>
            </a:solidFill>
            <a:ln>
              <a:noFill/>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30" name="Straight Connector 29">
            <a:extLst>
              <a:ext uri="{FF2B5EF4-FFF2-40B4-BE49-F238E27FC236}">
                <a16:creationId xmlns:a16="http://schemas.microsoft.com/office/drawing/2014/main" id="{8801C3CA-A155-43E1-AC8A-B590772B0077}"/>
              </a:ext>
            </a:extLst>
          </p:cNvPr>
          <p:cNvCxnSpPr>
            <a:cxnSpLocks/>
          </p:cNvCxnSpPr>
          <p:nvPr/>
        </p:nvCxnSpPr>
        <p:spPr>
          <a:xfrm flipV="1">
            <a:off x="3930287" y="2379262"/>
            <a:ext cx="233519" cy="148470"/>
          </a:xfrm>
          <a:prstGeom prst="line">
            <a:avLst/>
          </a:prstGeom>
          <a:noFill/>
          <a:ln w="9525" cap="flat" cmpd="sng" algn="ctr">
            <a:solidFill>
              <a:srgbClr val="E7E6E6">
                <a:lumMod val="75000"/>
              </a:srgbClr>
            </a:solidFill>
            <a:prstDash val="solid"/>
            <a:miter lim="800000"/>
          </a:ln>
          <a:effectLst/>
        </p:spPr>
      </p:cxnSp>
      <p:cxnSp>
        <p:nvCxnSpPr>
          <p:cNvPr id="31" name="Straight Connector 30">
            <a:extLst>
              <a:ext uri="{FF2B5EF4-FFF2-40B4-BE49-F238E27FC236}">
                <a16:creationId xmlns:a16="http://schemas.microsoft.com/office/drawing/2014/main" id="{6D01D4FE-849F-44AF-B62F-5BBBD5EB954C}"/>
              </a:ext>
            </a:extLst>
          </p:cNvPr>
          <p:cNvCxnSpPr>
            <a:cxnSpLocks/>
          </p:cNvCxnSpPr>
          <p:nvPr/>
        </p:nvCxnSpPr>
        <p:spPr>
          <a:xfrm>
            <a:off x="4163807" y="2379262"/>
            <a:ext cx="804177" cy="0"/>
          </a:xfrm>
          <a:prstGeom prst="line">
            <a:avLst/>
          </a:prstGeom>
          <a:noFill/>
          <a:ln w="9525" cap="flat" cmpd="sng" algn="ctr">
            <a:solidFill>
              <a:srgbClr val="E7E6E6">
                <a:lumMod val="75000"/>
              </a:srgbClr>
            </a:solidFill>
            <a:prstDash val="solid"/>
            <a:miter lim="800000"/>
          </a:ln>
          <a:effectLst/>
        </p:spPr>
      </p:cxnSp>
      <p:sp>
        <p:nvSpPr>
          <p:cNvPr id="32" name="TextBox 31">
            <a:extLst>
              <a:ext uri="{FF2B5EF4-FFF2-40B4-BE49-F238E27FC236}">
                <a16:creationId xmlns:a16="http://schemas.microsoft.com/office/drawing/2014/main" id="{3152E02E-C04B-4DB1-8E6E-5814E34CFA45}"/>
              </a:ext>
            </a:extLst>
          </p:cNvPr>
          <p:cNvSpPr txBox="1"/>
          <p:nvPr/>
        </p:nvSpPr>
        <p:spPr>
          <a:xfrm>
            <a:off x="4179085" y="2039850"/>
            <a:ext cx="10022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Desk research</a:t>
            </a:r>
          </a:p>
        </p:txBody>
      </p:sp>
      <p:cxnSp>
        <p:nvCxnSpPr>
          <p:cNvPr id="33" name="Straight Connector 32">
            <a:extLst>
              <a:ext uri="{FF2B5EF4-FFF2-40B4-BE49-F238E27FC236}">
                <a16:creationId xmlns:a16="http://schemas.microsoft.com/office/drawing/2014/main" id="{692F5F43-9C76-4FC4-A1E0-CE8CAD19DB9F}"/>
              </a:ext>
            </a:extLst>
          </p:cNvPr>
          <p:cNvCxnSpPr>
            <a:cxnSpLocks/>
          </p:cNvCxnSpPr>
          <p:nvPr/>
        </p:nvCxnSpPr>
        <p:spPr>
          <a:xfrm flipH="1" flipV="1">
            <a:off x="3633169" y="3391145"/>
            <a:ext cx="233520" cy="148470"/>
          </a:xfrm>
          <a:prstGeom prst="line">
            <a:avLst/>
          </a:prstGeom>
          <a:noFill/>
          <a:ln w="9525" cap="flat" cmpd="sng" algn="ctr">
            <a:solidFill>
              <a:srgbClr val="E7E6E6">
                <a:lumMod val="75000"/>
              </a:srgbClr>
            </a:solidFill>
            <a:prstDash val="solid"/>
            <a:miter lim="800000"/>
          </a:ln>
          <a:effectLst/>
        </p:spPr>
      </p:cxnSp>
      <p:cxnSp>
        <p:nvCxnSpPr>
          <p:cNvPr id="34" name="Straight Connector 33">
            <a:extLst>
              <a:ext uri="{FF2B5EF4-FFF2-40B4-BE49-F238E27FC236}">
                <a16:creationId xmlns:a16="http://schemas.microsoft.com/office/drawing/2014/main" id="{B361F4AB-2134-452E-8DE0-B209A0F81F5C}"/>
              </a:ext>
            </a:extLst>
          </p:cNvPr>
          <p:cNvCxnSpPr>
            <a:cxnSpLocks/>
          </p:cNvCxnSpPr>
          <p:nvPr/>
        </p:nvCxnSpPr>
        <p:spPr>
          <a:xfrm flipH="1">
            <a:off x="2516710" y="3391144"/>
            <a:ext cx="1116462" cy="0"/>
          </a:xfrm>
          <a:prstGeom prst="line">
            <a:avLst/>
          </a:prstGeom>
          <a:noFill/>
          <a:ln w="9525" cap="flat" cmpd="sng" algn="ctr">
            <a:solidFill>
              <a:srgbClr val="E7E6E6">
                <a:lumMod val="75000"/>
              </a:srgbClr>
            </a:solidFill>
            <a:prstDash val="solid"/>
            <a:miter lim="800000"/>
          </a:ln>
          <a:effectLst/>
        </p:spPr>
      </p:cxnSp>
      <p:cxnSp>
        <p:nvCxnSpPr>
          <p:cNvPr id="35" name="Straight Connector 34">
            <a:extLst>
              <a:ext uri="{FF2B5EF4-FFF2-40B4-BE49-F238E27FC236}">
                <a16:creationId xmlns:a16="http://schemas.microsoft.com/office/drawing/2014/main" id="{E2758831-DE9C-4752-A744-6A6D3E41FD11}"/>
              </a:ext>
            </a:extLst>
          </p:cNvPr>
          <p:cNvCxnSpPr>
            <a:cxnSpLocks/>
          </p:cNvCxnSpPr>
          <p:nvPr/>
        </p:nvCxnSpPr>
        <p:spPr>
          <a:xfrm flipH="1" flipV="1">
            <a:off x="3467352" y="5345375"/>
            <a:ext cx="240390" cy="148470"/>
          </a:xfrm>
          <a:prstGeom prst="line">
            <a:avLst/>
          </a:prstGeom>
          <a:noFill/>
          <a:ln w="9525" cap="flat" cmpd="sng" algn="ctr">
            <a:solidFill>
              <a:srgbClr val="E7E6E6">
                <a:lumMod val="75000"/>
              </a:srgbClr>
            </a:solidFill>
            <a:prstDash val="solid"/>
            <a:miter lim="800000"/>
          </a:ln>
          <a:effectLst/>
        </p:spPr>
      </p:cxnSp>
      <p:cxnSp>
        <p:nvCxnSpPr>
          <p:cNvPr id="36" name="Straight Connector 35">
            <a:extLst>
              <a:ext uri="{FF2B5EF4-FFF2-40B4-BE49-F238E27FC236}">
                <a16:creationId xmlns:a16="http://schemas.microsoft.com/office/drawing/2014/main" id="{B9429FEA-AAF2-47BE-8376-0E5A17BADAB2}"/>
              </a:ext>
            </a:extLst>
          </p:cNvPr>
          <p:cNvCxnSpPr>
            <a:cxnSpLocks/>
          </p:cNvCxnSpPr>
          <p:nvPr/>
        </p:nvCxnSpPr>
        <p:spPr>
          <a:xfrm flipH="1">
            <a:off x="2585054" y="5345374"/>
            <a:ext cx="882300" cy="0"/>
          </a:xfrm>
          <a:prstGeom prst="line">
            <a:avLst/>
          </a:prstGeom>
          <a:noFill/>
          <a:ln w="9525" cap="flat" cmpd="sng" algn="ctr">
            <a:solidFill>
              <a:srgbClr val="E7E6E6">
                <a:lumMod val="75000"/>
              </a:srgbClr>
            </a:solidFill>
            <a:prstDash val="solid"/>
            <a:miter lim="800000"/>
          </a:ln>
          <a:effectLst/>
        </p:spPr>
      </p:cxnSp>
      <p:sp>
        <p:nvSpPr>
          <p:cNvPr id="37" name="TextBox 36">
            <a:extLst>
              <a:ext uri="{FF2B5EF4-FFF2-40B4-BE49-F238E27FC236}">
                <a16:creationId xmlns:a16="http://schemas.microsoft.com/office/drawing/2014/main" id="{AF51A2A9-D589-43D4-8813-0334661028EA}"/>
              </a:ext>
            </a:extLst>
          </p:cNvPr>
          <p:cNvSpPr txBox="1"/>
          <p:nvPr/>
        </p:nvSpPr>
        <p:spPr>
          <a:xfrm flipH="1">
            <a:off x="2523441" y="5159626"/>
            <a:ext cx="1151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Findings analysis</a:t>
            </a:r>
          </a:p>
        </p:txBody>
      </p:sp>
      <p:cxnSp>
        <p:nvCxnSpPr>
          <p:cNvPr id="38" name="Straight Connector 37">
            <a:extLst>
              <a:ext uri="{FF2B5EF4-FFF2-40B4-BE49-F238E27FC236}">
                <a16:creationId xmlns:a16="http://schemas.microsoft.com/office/drawing/2014/main" id="{92604096-5290-46B4-8B91-532212FE1A9B}"/>
              </a:ext>
            </a:extLst>
          </p:cNvPr>
          <p:cNvCxnSpPr>
            <a:cxnSpLocks/>
          </p:cNvCxnSpPr>
          <p:nvPr/>
        </p:nvCxnSpPr>
        <p:spPr>
          <a:xfrm>
            <a:off x="2468655" y="4436137"/>
            <a:ext cx="1206164" cy="0"/>
          </a:xfrm>
          <a:prstGeom prst="line">
            <a:avLst/>
          </a:prstGeom>
          <a:noFill/>
          <a:ln w="9525" cap="flat" cmpd="sng" algn="ctr">
            <a:solidFill>
              <a:srgbClr val="E7E6E6">
                <a:lumMod val="75000"/>
              </a:srgbClr>
            </a:solidFill>
            <a:prstDash val="solid"/>
            <a:miter lim="800000"/>
          </a:ln>
          <a:effectLst/>
        </p:spPr>
      </p:cxnSp>
      <p:sp>
        <p:nvSpPr>
          <p:cNvPr id="39" name="TextBox 38">
            <a:extLst>
              <a:ext uri="{FF2B5EF4-FFF2-40B4-BE49-F238E27FC236}">
                <a16:creationId xmlns:a16="http://schemas.microsoft.com/office/drawing/2014/main" id="{EB8B3892-61D7-4DC4-9D15-B7F711AC703C}"/>
              </a:ext>
            </a:extLst>
          </p:cNvPr>
          <p:cNvSpPr txBox="1"/>
          <p:nvPr/>
        </p:nvSpPr>
        <p:spPr>
          <a:xfrm>
            <a:off x="2455762" y="4213687"/>
            <a:ext cx="133910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panose="020B0604020202020204" pitchFamily="34" charset="0"/>
              </a:rPr>
              <a:t>Evidence gathering</a:t>
            </a:r>
          </a:p>
        </p:txBody>
      </p:sp>
      <p:cxnSp>
        <p:nvCxnSpPr>
          <p:cNvPr id="40" name="Straight Connector 39">
            <a:extLst>
              <a:ext uri="{FF2B5EF4-FFF2-40B4-BE49-F238E27FC236}">
                <a16:creationId xmlns:a16="http://schemas.microsoft.com/office/drawing/2014/main" id="{FBE4A7B2-71FD-40EB-BA16-2B1880F84880}"/>
              </a:ext>
            </a:extLst>
          </p:cNvPr>
          <p:cNvCxnSpPr>
            <a:cxnSpLocks/>
          </p:cNvCxnSpPr>
          <p:nvPr/>
        </p:nvCxnSpPr>
        <p:spPr>
          <a:xfrm rot="5400000" flipV="1">
            <a:off x="2277660" y="4246289"/>
            <a:ext cx="233519" cy="148470"/>
          </a:xfrm>
          <a:prstGeom prst="line">
            <a:avLst/>
          </a:prstGeom>
          <a:noFill/>
          <a:ln w="9525" cap="flat" cmpd="sng" algn="ctr">
            <a:solidFill>
              <a:srgbClr val="E7E6E6">
                <a:lumMod val="75000"/>
              </a:srgbClr>
            </a:solidFill>
            <a:prstDash val="solid"/>
            <a:miter lim="800000"/>
          </a:ln>
          <a:effectLst/>
        </p:spPr>
      </p:cxnSp>
      <p:cxnSp>
        <p:nvCxnSpPr>
          <p:cNvPr id="41" name="Straight Connector 40">
            <a:extLst>
              <a:ext uri="{FF2B5EF4-FFF2-40B4-BE49-F238E27FC236}">
                <a16:creationId xmlns:a16="http://schemas.microsoft.com/office/drawing/2014/main" id="{E8D9863E-C91D-4E0D-B205-507B8C1A22BD}"/>
              </a:ext>
            </a:extLst>
          </p:cNvPr>
          <p:cNvCxnSpPr>
            <a:cxnSpLocks/>
          </p:cNvCxnSpPr>
          <p:nvPr/>
        </p:nvCxnSpPr>
        <p:spPr>
          <a:xfrm>
            <a:off x="4253632" y="4569719"/>
            <a:ext cx="1130298" cy="0"/>
          </a:xfrm>
          <a:prstGeom prst="line">
            <a:avLst/>
          </a:prstGeom>
          <a:noFill/>
          <a:ln w="9525" cap="flat" cmpd="sng" algn="ctr">
            <a:solidFill>
              <a:srgbClr val="E7E6E6">
                <a:lumMod val="75000"/>
              </a:srgbClr>
            </a:solidFill>
            <a:prstDash val="solid"/>
            <a:miter lim="800000"/>
          </a:ln>
          <a:effectLst/>
        </p:spPr>
      </p:cxnSp>
      <p:cxnSp>
        <p:nvCxnSpPr>
          <p:cNvPr id="42" name="Straight Connector 41">
            <a:extLst>
              <a:ext uri="{FF2B5EF4-FFF2-40B4-BE49-F238E27FC236}">
                <a16:creationId xmlns:a16="http://schemas.microsoft.com/office/drawing/2014/main" id="{31813BF6-4C45-48BB-B9ED-C108F6EC2A9E}"/>
              </a:ext>
            </a:extLst>
          </p:cNvPr>
          <p:cNvCxnSpPr>
            <a:cxnSpLocks/>
          </p:cNvCxnSpPr>
          <p:nvPr/>
        </p:nvCxnSpPr>
        <p:spPr>
          <a:xfrm rot="5400000" flipV="1">
            <a:off x="4062326" y="4379872"/>
            <a:ext cx="233519" cy="148470"/>
          </a:xfrm>
          <a:prstGeom prst="line">
            <a:avLst/>
          </a:prstGeom>
          <a:noFill/>
          <a:ln w="9525" cap="flat" cmpd="sng" algn="ctr">
            <a:solidFill>
              <a:srgbClr val="E7E6E6">
                <a:lumMod val="75000"/>
              </a:srgbClr>
            </a:solidFill>
            <a:prstDash val="solid"/>
            <a:miter lim="800000"/>
          </a:ln>
          <a:effectLst/>
        </p:spPr>
      </p:cxnSp>
      <p:cxnSp>
        <p:nvCxnSpPr>
          <p:cNvPr id="43" name="Straight Connector 42">
            <a:extLst>
              <a:ext uri="{FF2B5EF4-FFF2-40B4-BE49-F238E27FC236}">
                <a16:creationId xmlns:a16="http://schemas.microsoft.com/office/drawing/2014/main" id="{BEF3865F-B03B-480D-B14E-07B6224F8ED5}"/>
              </a:ext>
            </a:extLst>
          </p:cNvPr>
          <p:cNvCxnSpPr>
            <a:cxnSpLocks/>
          </p:cNvCxnSpPr>
          <p:nvPr/>
        </p:nvCxnSpPr>
        <p:spPr>
          <a:xfrm>
            <a:off x="4318636" y="5580629"/>
            <a:ext cx="1332000" cy="0"/>
          </a:xfrm>
          <a:prstGeom prst="line">
            <a:avLst/>
          </a:prstGeom>
          <a:noFill/>
          <a:ln w="9525" cap="flat" cmpd="sng" algn="ctr">
            <a:solidFill>
              <a:srgbClr val="E7E6E6">
                <a:lumMod val="75000"/>
              </a:srgbClr>
            </a:solidFill>
            <a:prstDash val="solid"/>
            <a:miter lim="800000"/>
          </a:ln>
          <a:effectLst/>
        </p:spPr>
      </p:cxnSp>
      <p:pic>
        <p:nvPicPr>
          <p:cNvPr id="44" name="Graphic 43">
            <a:extLst>
              <a:ext uri="{FF2B5EF4-FFF2-40B4-BE49-F238E27FC236}">
                <a16:creationId xmlns:a16="http://schemas.microsoft.com/office/drawing/2014/main" id="{2B4D657A-3DFB-401B-8088-F5B0949FB9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40038" y="2406854"/>
            <a:ext cx="518182" cy="518182"/>
          </a:xfrm>
          <a:prstGeom prst="rect">
            <a:avLst/>
          </a:prstGeom>
        </p:spPr>
      </p:pic>
      <p:pic>
        <p:nvPicPr>
          <p:cNvPr id="45" name="Graphic 44">
            <a:extLst>
              <a:ext uri="{FF2B5EF4-FFF2-40B4-BE49-F238E27FC236}">
                <a16:creationId xmlns:a16="http://schemas.microsoft.com/office/drawing/2014/main" id="{36CF0C8A-57F3-46AA-948B-80D60E987B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322" y="4667331"/>
            <a:ext cx="409051" cy="409051"/>
          </a:xfrm>
          <a:prstGeom prst="rect">
            <a:avLst/>
          </a:prstGeom>
        </p:spPr>
      </p:pic>
      <p:sp>
        <p:nvSpPr>
          <p:cNvPr id="46" name="Oval 45">
            <a:extLst>
              <a:ext uri="{FF2B5EF4-FFF2-40B4-BE49-F238E27FC236}">
                <a16:creationId xmlns:a16="http://schemas.microsoft.com/office/drawing/2014/main" id="{ABBC70F9-5AA8-4987-AD14-D99BBFCEC421}"/>
              </a:ext>
            </a:extLst>
          </p:cNvPr>
          <p:cNvSpPr/>
          <p:nvPr/>
        </p:nvSpPr>
        <p:spPr>
          <a:xfrm rot="10800000">
            <a:off x="812357" y="2075729"/>
            <a:ext cx="1501032" cy="1517624"/>
          </a:xfrm>
          <a:prstGeom prst="ellipse">
            <a:avLst/>
          </a:prstGeom>
          <a:blipFill dpi="0"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4B713504-EA14-4E10-8D6F-33EE86A305E0}"/>
              </a:ext>
            </a:extLst>
          </p:cNvPr>
          <p:cNvSpPr txBox="1"/>
          <p:nvPr/>
        </p:nvSpPr>
        <p:spPr>
          <a:xfrm>
            <a:off x="701064" y="2393967"/>
            <a:ext cx="1680424" cy="8198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Evolving and uncertain</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1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external world</a:t>
            </a:r>
          </a:p>
        </p:txBody>
      </p:sp>
      <p:pic>
        <p:nvPicPr>
          <p:cNvPr id="48" name="Graphic 47">
            <a:extLst>
              <a:ext uri="{FF2B5EF4-FFF2-40B4-BE49-F238E27FC236}">
                <a16:creationId xmlns:a16="http://schemas.microsoft.com/office/drawing/2014/main" id="{7AAA6A3A-973A-431C-B2DC-2CCF9C8BA4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32360" y="4755468"/>
            <a:ext cx="491362" cy="491362"/>
          </a:xfrm>
          <a:prstGeom prst="rect">
            <a:avLst/>
          </a:prstGeom>
        </p:spPr>
      </p:pic>
      <p:sp>
        <p:nvSpPr>
          <p:cNvPr id="49" name="Block Arc 48">
            <a:extLst>
              <a:ext uri="{FF2B5EF4-FFF2-40B4-BE49-F238E27FC236}">
                <a16:creationId xmlns:a16="http://schemas.microsoft.com/office/drawing/2014/main" id="{25EFEA5D-0F9D-44EF-AAD0-2A821CD7CF55}"/>
              </a:ext>
            </a:extLst>
          </p:cNvPr>
          <p:cNvSpPr/>
          <p:nvPr/>
        </p:nvSpPr>
        <p:spPr>
          <a:xfrm rot="10800000">
            <a:off x="5567467" y="3845742"/>
            <a:ext cx="1889916" cy="1889915"/>
          </a:xfrm>
          <a:prstGeom prst="blockArc">
            <a:avLst>
              <a:gd name="adj1" fmla="val 14587867"/>
              <a:gd name="adj2" fmla="val 21583822"/>
              <a:gd name="adj3" fmla="val 12936"/>
            </a:avLst>
          </a:prstGeom>
          <a:solidFill>
            <a:srgbClr val="750F3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34963C71-3076-46FC-941E-9CFCD29B004B}"/>
              </a:ext>
            </a:extLst>
          </p:cNvPr>
          <p:cNvCxnSpPr>
            <a:cxnSpLocks/>
          </p:cNvCxnSpPr>
          <p:nvPr/>
        </p:nvCxnSpPr>
        <p:spPr>
          <a:xfrm flipV="1">
            <a:off x="5636520" y="5366693"/>
            <a:ext cx="257098" cy="209395"/>
          </a:xfrm>
          <a:prstGeom prst="line">
            <a:avLst/>
          </a:prstGeom>
          <a:noFill/>
          <a:ln w="9525" cap="flat" cmpd="sng" algn="ctr">
            <a:solidFill>
              <a:srgbClr val="E7E6E6">
                <a:lumMod val="75000"/>
              </a:srgbClr>
            </a:solidFill>
            <a:prstDash val="solid"/>
            <a:miter lim="800000"/>
          </a:ln>
          <a:effectLst/>
        </p:spPr>
      </p:cxnSp>
      <p:pic>
        <p:nvPicPr>
          <p:cNvPr id="51" name="Picture 50">
            <a:extLst>
              <a:ext uri="{FF2B5EF4-FFF2-40B4-BE49-F238E27FC236}">
                <a16:creationId xmlns:a16="http://schemas.microsoft.com/office/drawing/2014/main" id="{DC916B26-FA97-45AA-9C48-E19655ECE7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8749" y="4819028"/>
            <a:ext cx="1333335" cy="1333335"/>
          </a:xfrm>
          <a:prstGeom prst="rect">
            <a:avLst/>
          </a:prstGeom>
        </p:spPr>
      </p:pic>
      <p:sp>
        <p:nvSpPr>
          <p:cNvPr id="52" name="TextBox 51">
            <a:extLst>
              <a:ext uri="{FF2B5EF4-FFF2-40B4-BE49-F238E27FC236}">
                <a16:creationId xmlns:a16="http://schemas.microsoft.com/office/drawing/2014/main" id="{AE163F0D-869D-469E-95F7-72EBE697849E}"/>
              </a:ext>
            </a:extLst>
          </p:cNvPr>
          <p:cNvSpPr txBox="1"/>
          <p:nvPr/>
        </p:nvSpPr>
        <p:spPr>
          <a:xfrm>
            <a:off x="7901127" y="5024945"/>
            <a:ext cx="38775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2060"/>
                </a:solidFill>
                <a:effectLst/>
                <a:uLnTx/>
                <a:uFillTx/>
                <a:latin typeface="Verdana"/>
                <a:ea typeface="Verdana"/>
                <a:cs typeface="Verdana"/>
              </a:rPr>
              <a:t>Outcome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002060"/>
                </a:solidFill>
                <a:effectLst/>
                <a:uLnTx/>
                <a:uFillTx/>
                <a:latin typeface="Verdana"/>
                <a:ea typeface="Verdana"/>
                <a:cs typeface="Verdana"/>
              </a:rPr>
              <a:t>Evidence-informed FCA initiatives </a:t>
            </a:r>
          </a:p>
        </p:txBody>
      </p:sp>
      <p:sp>
        <p:nvSpPr>
          <p:cNvPr id="54" name="TextBox 53">
            <a:extLst>
              <a:ext uri="{FF2B5EF4-FFF2-40B4-BE49-F238E27FC236}">
                <a16:creationId xmlns:a16="http://schemas.microsoft.com/office/drawing/2014/main" id="{1B3E3F72-01A4-474C-B02A-75609586008F}"/>
              </a:ext>
            </a:extLst>
          </p:cNvPr>
          <p:cNvSpPr txBox="1"/>
          <p:nvPr/>
        </p:nvSpPr>
        <p:spPr>
          <a:xfrm>
            <a:off x="224646" y="432336"/>
            <a:ext cx="832570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Horizon Scanning – How it Works?</a:t>
            </a:r>
          </a:p>
        </p:txBody>
      </p:sp>
    </p:spTree>
    <p:extLst>
      <p:ext uri="{BB962C8B-B14F-4D97-AF65-F5344CB8AC3E}">
        <p14:creationId xmlns:p14="http://schemas.microsoft.com/office/powerpoint/2010/main" val="2352442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E8F643-E4BE-E543-868B-97D6F154A76F}"/>
              </a:ext>
            </a:extLst>
          </p:cNvPr>
          <p:cNvSpPr txBox="1">
            <a:spLocks/>
          </p:cNvSpPr>
          <p:nvPr/>
        </p:nvSpPr>
        <p:spPr>
          <a:xfrm>
            <a:off x="1312114"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6E941E58-00DB-8545-A14F-64D3D5A51B95}"/>
              </a:ext>
            </a:extLst>
          </p:cNvPr>
          <p:cNvSpPr txBox="1"/>
          <p:nvPr/>
        </p:nvSpPr>
        <p:spPr>
          <a:xfrm>
            <a:off x="395462" y="595875"/>
            <a:ext cx="1072658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5 D Methodology</a:t>
            </a:r>
            <a:endParaRPr kumimoji="0" lang="en-GB"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 name="Slide Number Placeholder 2">
            <a:extLst>
              <a:ext uri="{FF2B5EF4-FFF2-40B4-BE49-F238E27FC236}">
                <a16:creationId xmlns:a16="http://schemas.microsoft.com/office/drawing/2014/main" id="{EE66B158-DB6C-4048-8E32-1824AD940123}"/>
              </a:ext>
            </a:extLst>
          </p:cNvPr>
          <p:cNvSpPr txBox="1">
            <a:spLocks/>
          </p:cNvSpPr>
          <p:nvPr/>
        </p:nvSpPr>
        <p:spPr>
          <a:xfrm>
            <a:off x="10991850" y="6361716"/>
            <a:ext cx="828674" cy="26280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34C6AE70-298C-4928-98B0-E5B4079A7B69}"/>
              </a:ext>
            </a:extLst>
          </p:cNvPr>
          <p:cNvSpPr txBox="1"/>
          <p:nvPr/>
        </p:nvSpPr>
        <p:spPr>
          <a:xfrm>
            <a:off x="496311" y="1362128"/>
            <a:ext cx="1070645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Arial"/>
              </a:rPr>
              <a:t>There are 5 dimensions to our Horizon Scanning focus across innovation in financial services with a two-fold lens:</a:t>
            </a:r>
          </a:p>
        </p:txBody>
      </p:sp>
      <p:grpSp>
        <p:nvGrpSpPr>
          <p:cNvPr id="9" name="Group 8">
            <a:extLst>
              <a:ext uri="{FF2B5EF4-FFF2-40B4-BE49-F238E27FC236}">
                <a16:creationId xmlns:a16="http://schemas.microsoft.com/office/drawing/2014/main" id="{58F2F95A-9D7C-45C3-B470-FBF77566CA76}"/>
              </a:ext>
            </a:extLst>
          </p:cNvPr>
          <p:cNvGrpSpPr/>
          <p:nvPr/>
        </p:nvGrpSpPr>
        <p:grpSpPr>
          <a:xfrm>
            <a:off x="5600379" y="4735936"/>
            <a:ext cx="978796" cy="1043032"/>
            <a:chOff x="8900088" y="1872779"/>
            <a:chExt cx="1145637" cy="1220824"/>
          </a:xfrm>
          <a:effectLst>
            <a:outerShdw blurRad="266700" dist="114300" algn="l" rotWithShape="0">
              <a:srgbClr val="FFFFFF">
                <a:alpha val="50000"/>
              </a:srgbClr>
            </a:outerShdw>
          </a:effectLst>
        </p:grpSpPr>
        <p:sp>
          <p:nvSpPr>
            <p:cNvPr id="10" name="Freeform: Shape 9">
              <a:extLst>
                <a:ext uri="{FF2B5EF4-FFF2-40B4-BE49-F238E27FC236}">
                  <a16:creationId xmlns:a16="http://schemas.microsoft.com/office/drawing/2014/main" id="{F6E9934B-C782-4D62-B55B-2BF174BA6F7B}"/>
                </a:ext>
              </a:extLst>
            </p:cNvPr>
            <p:cNvSpPr>
              <a:spLocks/>
            </p:cNvSpPr>
            <p:nvPr/>
          </p:nvSpPr>
          <p:spPr bwMode="auto">
            <a:xfrm>
              <a:off x="9473607" y="2202911"/>
              <a:ext cx="572118"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solidFill>
              <a:srgbClr val="6088B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1" name="Freeform: Shape 10">
              <a:extLst>
                <a:ext uri="{FF2B5EF4-FFF2-40B4-BE49-F238E27FC236}">
                  <a16:creationId xmlns:a16="http://schemas.microsoft.com/office/drawing/2014/main" id="{9A92155C-10F9-4AE2-937F-AC3BB79859FE}"/>
                </a:ext>
              </a:extLst>
            </p:cNvPr>
            <p:cNvSpPr>
              <a:spLocks/>
            </p:cNvSpPr>
            <p:nvPr/>
          </p:nvSpPr>
          <p:spPr bwMode="auto">
            <a:xfrm>
              <a:off x="8900088" y="2202852"/>
              <a:ext cx="573520" cy="890751"/>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solidFill>
              <a:srgbClr val="9AB2CE"/>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2" name="Freeform 16">
              <a:extLst>
                <a:ext uri="{FF2B5EF4-FFF2-40B4-BE49-F238E27FC236}">
                  <a16:creationId xmlns:a16="http://schemas.microsoft.com/office/drawing/2014/main" id="{C2BC9C37-79B5-4696-AE05-8551500231F4}"/>
                </a:ext>
              </a:extLst>
            </p:cNvPr>
            <p:cNvSpPr>
              <a:spLocks/>
            </p:cNvSpPr>
            <p:nvPr/>
          </p:nvSpPr>
          <p:spPr bwMode="auto">
            <a:xfrm>
              <a:off x="8900089" y="1872779"/>
              <a:ext cx="1145636" cy="661297"/>
            </a:xfrm>
            <a:custGeom>
              <a:avLst/>
              <a:gdLst>
                <a:gd name="T0" fmla="*/ 2585 w 5169"/>
                <a:gd name="T1" fmla="*/ 2984 h 2984"/>
                <a:gd name="T2" fmla="*/ 0 w 5169"/>
                <a:gd name="T3" fmla="*/ 1491 h 2984"/>
                <a:gd name="T4" fmla="*/ 2585 w 5169"/>
                <a:gd name="T5" fmla="*/ 0 h 2984"/>
                <a:gd name="T6" fmla="*/ 5169 w 5169"/>
                <a:gd name="T7" fmla="*/ 1491 h 2984"/>
                <a:gd name="T8" fmla="*/ 2585 w 5169"/>
                <a:gd name="T9" fmla="*/ 2984 h 2984"/>
              </a:gdLst>
              <a:ahLst/>
              <a:cxnLst>
                <a:cxn ang="0">
                  <a:pos x="T0" y="T1"/>
                </a:cxn>
                <a:cxn ang="0">
                  <a:pos x="T2" y="T3"/>
                </a:cxn>
                <a:cxn ang="0">
                  <a:pos x="T4" y="T5"/>
                </a:cxn>
                <a:cxn ang="0">
                  <a:pos x="T6" y="T7"/>
                </a:cxn>
                <a:cxn ang="0">
                  <a:pos x="T8" y="T9"/>
                </a:cxn>
              </a:cxnLst>
              <a:rect l="0" t="0" r="r" b="b"/>
              <a:pathLst>
                <a:path w="5169" h="2984">
                  <a:moveTo>
                    <a:pt x="2585" y="2984"/>
                  </a:moveTo>
                  <a:lnTo>
                    <a:pt x="0" y="1491"/>
                  </a:lnTo>
                  <a:lnTo>
                    <a:pt x="2585" y="0"/>
                  </a:lnTo>
                  <a:lnTo>
                    <a:pt x="5169" y="1491"/>
                  </a:lnTo>
                  <a:lnTo>
                    <a:pt x="2585" y="2984"/>
                  </a:lnTo>
                  <a:close/>
                </a:path>
              </a:pathLst>
            </a:custGeom>
            <a:solidFill>
              <a:srgbClr val="7898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grpSp>
      <p:grpSp>
        <p:nvGrpSpPr>
          <p:cNvPr id="13" name="Group 12">
            <a:extLst>
              <a:ext uri="{FF2B5EF4-FFF2-40B4-BE49-F238E27FC236}">
                <a16:creationId xmlns:a16="http://schemas.microsoft.com/office/drawing/2014/main" id="{55B841BE-65E5-43DD-B5F5-68C36EED0A1C}"/>
              </a:ext>
            </a:extLst>
          </p:cNvPr>
          <p:cNvGrpSpPr/>
          <p:nvPr/>
        </p:nvGrpSpPr>
        <p:grpSpPr>
          <a:xfrm>
            <a:off x="4658785" y="4177191"/>
            <a:ext cx="978796" cy="1516988"/>
            <a:chOff x="8900088" y="1872779"/>
            <a:chExt cx="1145637" cy="1775570"/>
          </a:xfrm>
          <a:effectLst>
            <a:outerShdw blurRad="266700" dist="114300" algn="l" rotWithShape="0">
              <a:srgbClr val="FFFFFF">
                <a:alpha val="50000"/>
              </a:srgbClr>
            </a:outerShdw>
          </a:effectLst>
        </p:grpSpPr>
        <p:sp>
          <p:nvSpPr>
            <p:cNvPr id="14" name="Freeform: Shape 13">
              <a:extLst>
                <a:ext uri="{FF2B5EF4-FFF2-40B4-BE49-F238E27FC236}">
                  <a16:creationId xmlns:a16="http://schemas.microsoft.com/office/drawing/2014/main" id="{3B7E0A1D-BDAC-423A-8C98-AD2094B569B5}"/>
                </a:ext>
              </a:extLst>
            </p:cNvPr>
            <p:cNvSpPr>
              <a:spLocks/>
            </p:cNvSpPr>
            <p:nvPr/>
          </p:nvSpPr>
          <p:spPr bwMode="auto">
            <a:xfrm>
              <a:off x="9473606" y="2191763"/>
              <a:ext cx="572119"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solidFill>
              <a:srgbClr val="46516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5" name="Freeform: Shape 14">
              <a:extLst>
                <a:ext uri="{FF2B5EF4-FFF2-40B4-BE49-F238E27FC236}">
                  <a16:creationId xmlns:a16="http://schemas.microsoft.com/office/drawing/2014/main" id="{707C7C93-5EB7-4A36-9864-E5A362B73BD5}"/>
                </a:ext>
              </a:extLst>
            </p:cNvPr>
            <p:cNvSpPr>
              <a:spLocks/>
            </p:cNvSpPr>
            <p:nvPr/>
          </p:nvSpPr>
          <p:spPr bwMode="auto">
            <a:xfrm>
              <a:off x="8900088" y="2191703"/>
              <a:ext cx="573520" cy="890751"/>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solidFill>
              <a:srgbClr val="465162">
                <a:lumMod val="40000"/>
                <a:lumOff val="6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6" name="Freeform 16">
              <a:extLst>
                <a:ext uri="{FF2B5EF4-FFF2-40B4-BE49-F238E27FC236}">
                  <a16:creationId xmlns:a16="http://schemas.microsoft.com/office/drawing/2014/main" id="{47B6844B-24D2-4B8F-8304-8E56941CCFC1}"/>
                </a:ext>
              </a:extLst>
            </p:cNvPr>
            <p:cNvSpPr>
              <a:spLocks/>
            </p:cNvSpPr>
            <p:nvPr/>
          </p:nvSpPr>
          <p:spPr bwMode="auto">
            <a:xfrm>
              <a:off x="8900089" y="1872779"/>
              <a:ext cx="1145636" cy="661297"/>
            </a:xfrm>
            <a:custGeom>
              <a:avLst/>
              <a:gdLst>
                <a:gd name="T0" fmla="*/ 2585 w 5169"/>
                <a:gd name="T1" fmla="*/ 2984 h 2984"/>
                <a:gd name="T2" fmla="*/ 0 w 5169"/>
                <a:gd name="T3" fmla="*/ 1491 h 2984"/>
                <a:gd name="T4" fmla="*/ 2585 w 5169"/>
                <a:gd name="T5" fmla="*/ 0 h 2984"/>
                <a:gd name="T6" fmla="*/ 5169 w 5169"/>
                <a:gd name="T7" fmla="*/ 1491 h 2984"/>
                <a:gd name="T8" fmla="*/ 2585 w 5169"/>
                <a:gd name="T9" fmla="*/ 2984 h 2984"/>
              </a:gdLst>
              <a:ahLst/>
              <a:cxnLst>
                <a:cxn ang="0">
                  <a:pos x="T0" y="T1"/>
                </a:cxn>
                <a:cxn ang="0">
                  <a:pos x="T2" y="T3"/>
                </a:cxn>
                <a:cxn ang="0">
                  <a:pos x="T4" y="T5"/>
                </a:cxn>
                <a:cxn ang="0">
                  <a:pos x="T6" y="T7"/>
                </a:cxn>
                <a:cxn ang="0">
                  <a:pos x="T8" y="T9"/>
                </a:cxn>
              </a:cxnLst>
              <a:rect l="0" t="0" r="r" b="b"/>
              <a:pathLst>
                <a:path w="5169" h="2984">
                  <a:moveTo>
                    <a:pt x="2585" y="2984"/>
                  </a:moveTo>
                  <a:lnTo>
                    <a:pt x="0" y="1491"/>
                  </a:lnTo>
                  <a:lnTo>
                    <a:pt x="2585" y="0"/>
                  </a:lnTo>
                  <a:lnTo>
                    <a:pt x="5169" y="1491"/>
                  </a:lnTo>
                  <a:lnTo>
                    <a:pt x="2585" y="2984"/>
                  </a:lnTo>
                  <a:close/>
                </a:path>
              </a:pathLst>
            </a:custGeom>
            <a:solidFill>
              <a:srgbClr val="46516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7" name="Freeform: Shape 16">
              <a:extLst>
                <a:ext uri="{FF2B5EF4-FFF2-40B4-BE49-F238E27FC236}">
                  <a16:creationId xmlns:a16="http://schemas.microsoft.com/office/drawing/2014/main" id="{E743A96C-7163-4FB7-BAE6-335F4B8B81D0}"/>
                </a:ext>
              </a:extLst>
            </p:cNvPr>
            <p:cNvSpPr>
              <a:spLocks/>
            </p:cNvSpPr>
            <p:nvPr/>
          </p:nvSpPr>
          <p:spPr bwMode="auto">
            <a:xfrm>
              <a:off x="9473607" y="2757656"/>
              <a:ext cx="572118" cy="890693"/>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gradFill>
              <a:gsLst>
                <a:gs pos="34000">
                  <a:srgbClr val="465162">
                    <a:alpha val="0"/>
                  </a:srgbClr>
                </a:gs>
                <a:gs pos="100000">
                  <a:srgbClr val="465162">
                    <a:alpha val="70000"/>
                  </a:srgbClr>
                </a:gs>
              </a:gsLst>
              <a:lin ang="144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8" name="Freeform: Shape 17">
              <a:extLst>
                <a:ext uri="{FF2B5EF4-FFF2-40B4-BE49-F238E27FC236}">
                  <a16:creationId xmlns:a16="http://schemas.microsoft.com/office/drawing/2014/main" id="{6A2F5F96-A12D-4986-964B-534911DB54D8}"/>
                </a:ext>
              </a:extLst>
            </p:cNvPr>
            <p:cNvSpPr>
              <a:spLocks/>
            </p:cNvSpPr>
            <p:nvPr/>
          </p:nvSpPr>
          <p:spPr bwMode="auto">
            <a:xfrm>
              <a:off x="8900088" y="2757597"/>
              <a:ext cx="573520" cy="890752"/>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gradFill>
              <a:gsLst>
                <a:gs pos="34000">
                  <a:srgbClr val="AFB8C6">
                    <a:alpha val="0"/>
                  </a:srgbClr>
                </a:gs>
                <a:gs pos="100000">
                  <a:srgbClr val="AFB8C6">
                    <a:alpha val="70000"/>
                  </a:srgbClr>
                </a:gs>
              </a:gsLst>
              <a:lin ang="186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grpSp>
      <p:grpSp>
        <p:nvGrpSpPr>
          <p:cNvPr id="19" name="Group 18">
            <a:extLst>
              <a:ext uri="{FF2B5EF4-FFF2-40B4-BE49-F238E27FC236}">
                <a16:creationId xmlns:a16="http://schemas.microsoft.com/office/drawing/2014/main" id="{FD1D312F-A8DF-47BA-97F7-53292520DCAA}"/>
              </a:ext>
            </a:extLst>
          </p:cNvPr>
          <p:cNvGrpSpPr/>
          <p:nvPr/>
        </p:nvGrpSpPr>
        <p:grpSpPr>
          <a:xfrm>
            <a:off x="5600379" y="3597106"/>
            <a:ext cx="978796" cy="1516988"/>
            <a:chOff x="8900088" y="1872779"/>
            <a:chExt cx="1145637" cy="1775570"/>
          </a:xfrm>
          <a:effectLst>
            <a:outerShdw blurRad="266700" dist="114300" algn="l" rotWithShape="0">
              <a:srgbClr val="FFFFFF">
                <a:alpha val="50000"/>
              </a:srgbClr>
            </a:outerShdw>
          </a:effectLst>
        </p:grpSpPr>
        <p:sp>
          <p:nvSpPr>
            <p:cNvPr id="20" name="Freeform: Shape 19">
              <a:extLst>
                <a:ext uri="{FF2B5EF4-FFF2-40B4-BE49-F238E27FC236}">
                  <a16:creationId xmlns:a16="http://schemas.microsoft.com/office/drawing/2014/main" id="{D24A5D9B-2046-4C15-8A9F-6DEE9AA3BA0F}"/>
                </a:ext>
              </a:extLst>
            </p:cNvPr>
            <p:cNvSpPr>
              <a:spLocks/>
            </p:cNvSpPr>
            <p:nvPr/>
          </p:nvSpPr>
          <p:spPr bwMode="auto">
            <a:xfrm>
              <a:off x="9473606" y="2191278"/>
              <a:ext cx="572119"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solidFill>
              <a:srgbClr val="6088B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1" name="Freeform: Shape 20">
              <a:extLst>
                <a:ext uri="{FF2B5EF4-FFF2-40B4-BE49-F238E27FC236}">
                  <a16:creationId xmlns:a16="http://schemas.microsoft.com/office/drawing/2014/main" id="{D3002950-E646-41E1-849D-73D02C94D559}"/>
                </a:ext>
              </a:extLst>
            </p:cNvPr>
            <p:cNvSpPr>
              <a:spLocks/>
            </p:cNvSpPr>
            <p:nvPr/>
          </p:nvSpPr>
          <p:spPr bwMode="auto">
            <a:xfrm>
              <a:off x="8900088" y="2191703"/>
              <a:ext cx="573520" cy="890751"/>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solidFill>
              <a:srgbClr val="9AB2CE"/>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2" name="Freeform 16">
              <a:extLst>
                <a:ext uri="{FF2B5EF4-FFF2-40B4-BE49-F238E27FC236}">
                  <a16:creationId xmlns:a16="http://schemas.microsoft.com/office/drawing/2014/main" id="{E53EEF75-9BAC-415A-A474-AC632D169DE3}"/>
                </a:ext>
              </a:extLst>
            </p:cNvPr>
            <p:cNvSpPr>
              <a:spLocks/>
            </p:cNvSpPr>
            <p:nvPr/>
          </p:nvSpPr>
          <p:spPr bwMode="auto">
            <a:xfrm>
              <a:off x="8900089" y="1872779"/>
              <a:ext cx="1145636" cy="661297"/>
            </a:xfrm>
            <a:custGeom>
              <a:avLst/>
              <a:gdLst>
                <a:gd name="T0" fmla="*/ 2585 w 5169"/>
                <a:gd name="T1" fmla="*/ 2984 h 2984"/>
                <a:gd name="T2" fmla="*/ 0 w 5169"/>
                <a:gd name="T3" fmla="*/ 1491 h 2984"/>
                <a:gd name="T4" fmla="*/ 2585 w 5169"/>
                <a:gd name="T5" fmla="*/ 0 h 2984"/>
                <a:gd name="T6" fmla="*/ 5169 w 5169"/>
                <a:gd name="T7" fmla="*/ 1491 h 2984"/>
                <a:gd name="T8" fmla="*/ 2585 w 5169"/>
                <a:gd name="T9" fmla="*/ 2984 h 2984"/>
              </a:gdLst>
              <a:ahLst/>
              <a:cxnLst>
                <a:cxn ang="0">
                  <a:pos x="T0" y="T1"/>
                </a:cxn>
                <a:cxn ang="0">
                  <a:pos x="T2" y="T3"/>
                </a:cxn>
                <a:cxn ang="0">
                  <a:pos x="T4" y="T5"/>
                </a:cxn>
                <a:cxn ang="0">
                  <a:pos x="T6" y="T7"/>
                </a:cxn>
                <a:cxn ang="0">
                  <a:pos x="T8" y="T9"/>
                </a:cxn>
              </a:cxnLst>
              <a:rect l="0" t="0" r="r" b="b"/>
              <a:pathLst>
                <a:path w="5169" h="2984">
                  <a:moveTo>
                    <a:pt x="2585" y="2984"/>
                  </a:moveTo>
                  <a:lnTo>
                    <a:pt x="0" y="1491"/>
                  </a:lnTo>
                  <a:lnTo>
                    <a:pt x="2585" y="0"/>
                  </a:lnTo>
                  <a:lnTo>
                    <a:pt x="5169" y="1491"/>
                  </a:lnTo>
                  <a:lnTo>
                    <a:pt x="2585" y="2984"/>
                  </a:lnTo>
                  <a:close/>
                </a:path>
              </a:pathLst>
            </a:custGeom>
            <a:solidFill>
              <a:srgbClr val="7898B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3" name="Freeform: Shape 22">
              <a:extLst>
                <a:ext uri="{FF2B5EF4-FFF2-40B4-BE49-F238E27FC236}">
                  <a16:creationId xmlns:a16="http://schemas.microsoft.com/office/drawing/2014/main" id="{4CB4D403-516F-40F2-873A-C1F8AEA28129}"/>
                </a:ext>
              </a:extLst>
            </p:cNvPr>
            <p:cNvSpPr>
              <a:spLocks/>
            </p:cNvSpPr>
            <p:nvPr/>
          </p:nvSpPr>
          <p:spPr bwMode="auto">
            <a:xfrm>
              <a:off x="9473606" y="2746508"/>
              <a:ext cx="572119"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gradFill>
              <a:gsLst>
                <a:gs pos="34000">
                  <a:srgbClr val="465162">
                    <a:alpha val="0"/>
                  </a:srgbClr>
                </a:gs>
                <a:gs pos="100000">
                  <a:srgbClr val="465162">
                    <a:alpha val="70000"/>
                  </a:srgbClr>
                </a:gs>
              </a:gsLst>
              <a:lin ang="144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4" name="Freeform: Shape 23">
              <a:extLst>
                <a:ext uri="{FF2B5EF4-FFF2-40B4-BE49-F238E27FC236}">
                  <a16:creationId xmlns:a16="http://schemas.microsoft.com/office/drawing/2014/main" id="{AB859F6A-1EBE-4D77-A45C-C9CF3D4E97B0}"/>
                </a:ext>
              </a:extLst>
            </p:cNvPr>
            <p:cNvSpPr>
              <a:spLocks/>
            </p:cNvSpPr>
            <p:nvPr/>
          </p:nvSpPr>
          <p:spPr bwMode="auto">
            <a:xfrm>
              <a:off x="8900088" y="2757597"/>
              <a:ext cx="573520" cy="890752"/>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gradFill>
              <a:gsLst>
                <a:gs pos="34000">
                  <a:srgbClr val="AFB8C6">
                    <a:alpha val="0"/>
                  </a:srgbClr>
                </a:gs>
                <a:gs pos="100000">
                  <a:srgbClr val="AFB8C6">
                    <a:alpha val="70000"/>
                  </a:srgbClr>
                </a:gs>
              </a:gsLst>
              <a:lin ang="186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grpSp>
      <p:grpSp>
        <p:nvGrpSpPr>
          <p:cNvPr id="25" name="Group 24">
            <a:extLst>
              <a:ext uri="{FF2B5EF4-FFF2-40B4-BE49-F238E27FC236}">
                <a16:creationId xmlns:a16="http://schemas.microsoft.com/office/drawing/2014/main" id="{BD67BAD1-67F9-4CD6-9782-F3EC865531BF}"/>
              </a:ext>
            </a:extLst>
          </p:cNvPr>
          <p:cNvGrpSpPr/>
          <p:nvPr/>
        </p:nvGrpSpPr>
        <p:grpSpPr>
          <a:xfrm>
            <a:off x="5600379" y="2473719"/>
            <a:ext cx="978796" cy="1516988"/>
            <a:chOff x="8900088" y="1872779"/>
            <a:chExt cx="1145637" cy="1775570"/>
          </a:xfrm>
          <a:effectLst>
            <a:outerShdw blurRad="266700" dist="114300" algn="l" rotWithShape="0">
              <a:srgbClr val="FFFFFF">
                <a:alpha val="50000"/>
              </a:srgbClr>
            </a:outerShdw>
          </a:effectLst>
        </p:grpSpPr>
        <p:sp>
          <p:nvSpPr>
            <p:cNvPr id="27" name="Freeform: Shape 26">
              <a:extLst>
                <a:ext uri="{FF2B5EF4-FFF2-40B4-BE49-F238E27FC236}">
                  <a16:creationId xmlns:a16="http://schemas.microsoft.com/office/drawing/2014/main" id="{BADEA2E7-3CC9-4022-9822-44ED1EA7BDC6}"/>
                </a:ext>
              </a:extLst>
            </p:cNvPr>
            <p:cNvSpPr>
              <a:spLocks/>
            </p:cNvSpPr>
            <p:nvPr/>
          </p:nvSpPr>
          <p:spPr bwMode="auto">
            <a:xfrm>
              <a:off x="9473606" y="2191278"/>
              <a:ext cx="572119"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solidFill>
              <a:srgbClr val="6088B3"/>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8" name="Freeform: Shape 27">
              <a:extLst>
                <a:ext uri="{FF2B5EF4-FFF2-40B4-BE49-F238E27FC236}">
                  <a16:creationId xmlns:a16="http://schemas.microsoft.com/office/drawing/2014/main" id="{3DA60C43-3125-4B41-A169-5B6716FCC277}"/>
                </a:ext>
              </a:extLst>
            </p:cNvPr>
            <p:cNvSpPr>
              <a:spLocks/>
            </p:cNvSpPr>
            <p:nvPr/>
          </p:nvSpPr>
          <p:spPr bwMode="auto">
            <a:xfrm>
              <a:off x="8900088" y="2202852"/>
              <a:ext cx="573520" cy="890751"/>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solidFill>
              <a:srgbClr val="9AB3CE"/>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29" name="Freeform 16">
              <a:extLst>
                <a:ext uri="{FF2B5EF4-FFF2-40B4-BE49-F238E27FC236}">
                  <a16:creationId xmlns:a16="http://schemas.microsoft.com/office/drawing/2014/main" id="{2A846298-87B8-4FA6-AD4E-0315BBDF7530}"/>
                </a:ext>
              </a:extLst>
            </p:cNvPr>
            <p:cNvSpPr>
              <a:spLocks/>
            </p:cNvSpPr>
            <p:nvPr/>
          </p:nvSpPr>
          <p:spPr bwMode="auto">
            <a:xfrm>
              <a:off x="8900089" y="1872779"/>
              <a:ext cx="1145636" cy="661297"/>
            </a:xfrm>
            <a:custGeom>
              <a:avLst/>
              <a:gdLst>
                <a:gd name="T0" fmla="*/ 2585 w 5169"/>
                <a:gd name="T1" fmla="*/ 2984 h 2984"/>
                <a:gd name="T2" fmla="*/ 0 w 5169"/>
                <a:gd name="T3" fmla="*/ 1491 h 2984"/>
                <a:gd name="T4" fmla="*/ 2585 w 5169"/>
                <a:gd name="T5" fmla="*/ 0 h 2984"/>
                <a:gd name="T6" fmla="*/ 5169 w 5169"/>
                <a:gd name="T7" fmla="*/ 1491 h 2984"/>
                <a:gd name="T8" fmla="*/ 2585 w 5169"/>
                <a:gd name="T9" fmla="*/ 2984 h 2984"/>
              </a:gdLst>
              <a:ahLst/>
              <a:cxnLst>
                <a:cxn ang="0">
                  <a:pos x="T0" y="T1"/>
                </a:cxn>
                <a:cxn ang="0">
                  <a:pos x="T2" y="T3"/>
                </a:cxn>
                <a:cxn ang="0">
                  <a:pos x="T4" y="T5"/>
                </a:cxn>
                <a:cxn ang="0">
                  <a:pos x="T6" y="T7"/>
                </a:cxn>
                <a:cxn ang="0">
                  <a:pos x="T8" y="T9"/>
                </a:cxn>
              </a:cxnLst>
              <a:rect l="0" t="0" r="r" b="b"/>
              <a:pathLst>
                <a:path w="5169" h="2984">
                  <a:moveTo>
                    <a:pt x="2585" y="2984"/>
                  </a:moveTo>
                  <a:lnTo>
                    <a:pt x="0" y="1491"/>
                  </a:lnTo>
                  <a:lnTo>
                    <a:pt x="2585" y="0"/>
                  </a:lnTo>
                  <a:lnTo>
                    <a:pt x="5169" y="1491"/>
                  </a:lnTo>
                  <a:lnTo>
                    <a:pt x="2585" y="2984"/>
                  </a:lnTo>
                  <a:close/>
                </a:path>
              </a:pathLst>
            </a:custGeom>
            <a:solidFill>
              <a:srgbClr val="7899B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0" name="Freeform: Shape 29">
              <a:extLst>
                <a:ext uri="{FF2B5EF4-FFF2-40B4-BE49-F238E27FC236}">
                  <a16:creationId xmlns:a16="http://schemas.microsoft.com/office/drawing/2014/main" id="{1ECE6641-7105-4424-8349-CBF56378CD96}"/>
                </a:ext>
              </a:extLst>
            </p:cNvPr>
            <p:cNvSpPr>
              <a:spLocks/>
            </p:cNvSpPr>
            <p:nvPr/>
          </p:nvSpPr>
          <p:spPr bwMode="auto">
            <a:xfrm>
              <a:off x="9473607" y="2757656"/>
              <a:ext cx="572118" cy="890693"/>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gradFill>
              <a:gsLst>
                <a:gs pos="34000">
                  <a:srgbClr val="6088B3">
                    <a:alpha val="0"/>
                  </a:srgbClr>
                </a:gs>
                <a:gs pos="100000">
                  <a:srgbClr val="6088B3">
                    <a:alpha val="70000"/>
                  </a:srgbClr>
                </a:gs>
              </a:gsLst>
              <a:lin ang="144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1" name="Freeform: Shape 30">
              <a:extLst>
                <a:ext uri="{FF2B5EF4-FFF2-40B4-BE49-F238E27FC236}">
                  <a16:creationId xmlns:a16="http://schemas.microsoft.com/office/drawing/2014/main" id="{4F7C1D70-9736-4D27-8DCB-6DBA58C0E916}"/>
                </a:ext>
              </a:extLst>
            </p:cNvPr>
            <p:cNvSpPr>
              <a:spLocks/>
            </p:cNvSpPr>
            <p:nvPr/>
          </p:nvSpPr>
          <p:spPr bwMode="auto">
            <a:xfrm>
              <a:off x="8900088" y="2757597"/>
              <a:ext cx="573520" cy="890752"/>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gradFill>
              <a:gsLst>
                <a:gs pos="34000">
                  <a:srgbClr val="9AB3CE">
                    <a:alpha val="0"/>
                  </a:srgbClr>
                </a:gs>
                <a:gs pos="100000">
                  <a:srgbClr val="9AB3CE">
                    <a:alpha val="70000"/>
                  </a:srgbClr>
                </a:gs>
              </a:gsLst>
              <a:lin ang="186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grpSp>
      <p:grpSp>
        <p:nvGrpSpPr>
          <p:cNvPr id="32" name="Group 31">
            <a:extLst>
              <a:ext uri="{FF2B5EF4-FFF2-40B4-BE49-F238E27FC236}">
                <a16:creationId xmlns:a16="http://schemas.microsoft.com/office/drawing/2014/main" id="{8506C36A-1284-443A-886F-76F3FB8EB6DF}"/>
              </a:ext>
            </a:extLst>
          </p:cNvPr>
          <p:cNvGrpSpPr/>
          <p:nvPr/>
        </p:nvGrpSpPr>
        <p:grpSpPr>
          <a:xfrm>
            <a:off x="4658785" y="3053804"/>
            <a:ext cx="978796" cy="1516988"/>
            <a:chOff x="8900088" y="1872779"/>
            <a:chExt cx="1145637" cy="1775570"/>
          </a:xfrm>
          <a:effectLst>
            <a:outerShdw blurRad="266700" dist="114300" algn="l" rotWithShape="0">
              <a:srgbClr val="FFFFFF">
                <a:alpha val="50000"/>
              </a:srgbClr>
            </a:outerShdw>
          </a:effectLst>
        </p:grpSpPr>
        <p:sp>
          <p:nvSpPr>
            <p:cNvPr id="33" name="Freeform: Shape 32">
              <a:extLst>
                <a:ext uri="{FF2B5EF4-FFF2-40B4-BE49-F238E27FC236}">
                  <a16:creationId xmlns:a16="http://schemas.microsoft.com/office/drawing/2014/main" id="{EB5A7A05-5253-4182-856D-8172F82E55E0}"/>
                </a:ext>
              </a:extLst>
            </p:cNvPr>
            <p:cNvSpPr>
              <a:spLocks/>
            </p:cNvSpPr>
            <p:nvPr/>
          </p:nvSpPr>
          <p:spPr bwMode="auto">
            <a:xfrm>
              <a:off x="9473606" y="2191763"/>
              <a:ext cx="572119" cy="890692"/>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solidFill>
              <a:srgbClr val="46516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4" name="Freeform: Shape 33">
              <a:extLst>
                <a:ext uri="{FF2B5EF4-FFF2-40B4-BE49-F238E27FC236}">
                  <a16:creationId xmlns:a16="http://schemas.microsoft.com/office/drawing/2014/main" id="{F19A22AD-84CB-4BE9-8B66-0069EF7FA10E}"/>
                </a:ext>
              </a:extLst>
            </p:cNvPr>
            <p:cNvSpPr>
              <a:spLocks/>
            </p:cNvSpPr>
            <p:nvPr/>
          </p:nvSpPr>
          <p:spPr bwMode="auto">
            <a:xfrm>
              <a:off x="8900088" y="2191703"/>
              <a:ext cx="573520" cy="890751"/>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solidFill>
              <a:srgbClr val="465162">
                <a:lumMod val="40000"/>
                <a:lumOff val="60000"/>
              </a:srgb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5" name="Freeform 16">
              <a:extLst>
                <a:ext uri="{FF2B5EF4-FFF2-40B4-BE49-F238E27FC236}">
                  <a16:creationId xmlns:a16="http://schemas.microsoft.com/office/drawing/2014/main" id="{894A00A9-25B2-444A-A1D1-4C22123B0BFD}"/>
                </a:ext>
              </a:extLst>
            </p:cNvPr>
            <p:cNvSpPr>
              <a:spLocks/>
            </p:cNvSpPr>
            <p:nvPr/>
          </p:nvSpPr>
          <p:spPr bwMode="auto">
            <a:xfrm>
              <a:off x="8900089" y="1872779"/>
              <a:ext cx="1145636" cy="661297"/>
            </a:xfrm>
            <a:custGeom>
              <a:avLst/>
              <a:gdLst>
                <a:gd name="T0" fmla="*/ 2585 w 5169"/>
                <a:gd name="T1" fmla="*/ 2984 h 2984"/>
                <a:gd name="T2" fmla="*/ 0 w 5169"/>
                <a:gd name="T3" fmla="*/ 1491 h 2984"/>
                <a:gd name="T4" fmla="*/ 2585 w 5169"/>
                <a:gd name="T5" fmla="*/ 0 h 2984"/>
                <a:gd name="T6" fmla="*/ 5169 w 5169"/>
                <a:gd name="T7" fmla="*/ 1491 h 2984"/>
                <a:gd name="T8" fmla="*/ 2585 w 5169"/>
                <a:gd name="T9" fmla="*/ 2984 h 2984"/>
              </a:gdLst>
              <a:ahLst/>
              <a:cxnLst>
                <a:cxn ang="0">
                  <a:pos x="T0" y="T1"/>
                </a:cxn>
                <a:cxn ang="0">
                  <a:pos x="T2" y="T3"/>
                </a:cxn>
                <a:cxn ang="0">
                  <a:pos x="T4" y="T5"/>
                </a:cxn>
                <a:cxn ang="0">
                  <a:pos x="T6" y="T7"/>
                </a:cxn>
                <a:cxn ang="0">
                  <a:pos x="T8" y="T9"/>
                </a:cxn>
              </a:cxnLst>
              <a:rect l="0" t="0" r="r" b="b"/>
              <a:pathLst>
                <a:path w="5169" h="2984">
                  <a:moveTo>
                    <a:pt x="2585" y="2984"/>
                  </a:moveTo>
                  <a:lnTo>
                    <a:pt x="0" y="1491"/>
                  </a:lnTo>
                  <a:lnTo>
                    <a:pt x="2585" y="0"/>
                  </a:lnTo>
                  <a:lnTo>
                    <a:pt x="5169" y="1491"/>
                  </a:lnTo>
                  <a:lnTo>
                    <a:pt x="2585" y="2984"/>
                  </a:lnTo>
                  <a:close/>
                </a:path>
              </a:pathLst>
            </a:custGeom>
            <a:solidFill>
              <a:srgbClr val="465162">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6" name="Freeform: Shape 35">
              <a:extLst>
                <a:ext uri="{FF2B5EF4-FFF2-40B4-BE49-F238E27FC236}">
                  <a16:creationId xmlns:a16="http://schemas.microsoft.com/office/drawing/2014/main" id="{23EC3127-4566-459A-8C8D-C5C420EFEF05}"/>
                </a:ext>
              </a:extLst>
            </p:cNvPr>
            <p:cNvSpPr>
              <a:spLocks/>
            </p:cNvSpPr>
            <p:nvPr/>
          </p:nvSpPr>
          <p:spPr bwMode="auto">
            <a:xfrm>
              <a:off x="9473607" y="2757656"/>
              <a:ext cx="572118" cy="890693"/>
            </a:xfrm>
            <a:custGeom>
              <a:avLst/>
              <a:gdLst>
                <a:gd name="connsiteX0" fmla="*/ 572118 w 572118"/>
                <a:gd name="connsiteY0" fmla="*/ 0 h 890692"/>
                <a:gd name="connsiteX1" fmla="*/ 572118 w 572118"/>
                <a:gd name="connsiteY1" fmla="*/ 132952 h 890692"/>
                <a:gd name="connsiteX2" fmla="*/ 572117 w 572118"/>
                <a:gd name="connsiteY2" fmla="*/ 132953 h 890692"/>
                <a:gd name="connsiteX3" fmla="*/ 572117 w 572118"/>
                <a:gd name="connsiteY3" fmla="*/ 560176 h 890692"/>
                <a:gd name="connsiteX4" fmla="*/ 0 w 572118"/>
                <a:gd name="connsiteY4" fmla="*/ 890692 h 890692"/>
                <a:gd name="connsiteX5" fmla="*/ 0 w 572118"/>
                <a:gd name="connsiteY5" fmla="*/ 420532 h 890692"/>
                <a:gd name="connsiteX6" fmla="*/ 1 w 572118"/>
                <a:gd name="connsiteY6" fmla="*/ 420531 h 890692"/>
                <a:gd name="connsiteX7" fmla="*/ 1 w 572118"/>
                <a:gd name="connsiteY7" fmla="*/ 330279 h 89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18" h="890692">
                  <a:moveTo>
                    <a:pt x="572118" y="0"/>
                  </a:moveTo>
                  <a:lnTo>
                    <a:pt x="572118" y="132952"/>
                  </a:lnTo>
                  <a:lnTo>
                    <a:pt x="572117" y="132953"/>
                  </a:lnTo>
                  <a:lnTo>
                    <a:pt x="572117" y="560176"/>
                  </a:lnTo>
                  <a:lnTo>
                    <a:pt x="0" y="890692"/>
                  </a:lnTo>
                  <a:lnTo>
                    <a:pt x="0" y="420532"/>
                  </a:lnTo>
                  <a:lnTo>
                    <a:pt x="1" y="420531"/>
                  </a:lnTo>
                  <a:lnTo>
                    <a:pt x="1" y="330279"/>
                  </a:lnTo>
                  <a:close/>
                </a:path>
              </a:pathLst>
            </a:custGeom>
            <a:gradFill>
              <a:gsLst>
                <a:gs pos="34000">
                  <a:srgbClr val="465162">
                    <a:alpha val="0"/>
                  </a:srgbClr>
                </a:gs>
                <a:gs pos="100000">
                  <a:srgbClr val="465162">
                    <a:alpha val="70000"/>
                  </a:srgbClr>
                </a:gs>
              </a:gsLst>
              <a:lin ang="144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7" name="Freeform: Shape 36">
              <a:extLst>
                <a:ext uri="{FF2B5EF4-FFF2-40B4-BE49-F238E27FC236}">
                  <a16:creationId xmlns:a16="http://schemas.microsoft.com/office/drawing/2014/main" id="{40A498C4-F8B0-4D66-A02C-3E4D0A2F7779}"/>
                </a:ext>
              </a:extLst>
            </p:cNvPr>
            <p:cNvSpPr>
              <a:spLocks/>
            </p:cNvSpPr>
            <p:nvPr/>
          </p:nvSpPr>
          <p:spPr bwMode="auto">
            <a:xfrm>
              <a:off x="8900088" y="2757597"/>
              <a:ext cx="573520" cy="890752"/>
            </a:xfrm>
            <a:custGeom>
              <a:avLst/>
              <a:gdLst>
                <a:gd name="connsiteX0" fmla="*/ 0 w 573520"/>
                <a:gd name="connsiteY0" fmla="*/ 0 h 890751"/>
                <a:gd name="connsiteX1" fmla="*/ 573519 w 573520"/>
                <a:gd name="connsiteY1" fmla="*/ 330321 h 890751"/>
                <a:gd name="connsiteX2" fmla="*/ 573519 w 573520"/>
                <a:gd name="connsiteY2" fmla="*/ 420590 h 890751"/>
                <a:gd name="connsiteX3" fmla="*/ 573520 w 573520"/>
                <a:gd name="connsiteY3" fmla="*/ 420591 h 890751"/>
                <a:gd name="connsiteX4" fmla="*/ 573520 w 573520"/>
                <a:gd name="connsiteY4" fmla="*/ 890751 h 890751"/>
                <a:gd name="connsiteX5" fmla="*/ 1 w 573520"/>
                <a:gd name="connsiteY5" fmla="*/ 560235 h 890751"/>
                <a:gd name="connsiteX6" fmla="*/ 1 w 573520"/>
                <a:gd name="connsiteY6" fmla="*/ 132970 h 890751"/>
                <a:gd name="connsiteX7" fmla="*/ 0 w 573520"/>
                <a:gd name="connsiteY7" fmla="*/ 132969 h 8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520" h="890751">
                  <a:moveTo>
                    <a:pt x="0" y="0"/>
                  </a:moveTo>
                  <a:lnTo>
                    <a:pt x="573519" y="330321"/>
                  </a:lnTo>
                  <a:lnTo>
                    <a:pt x="573519" y="420590"/>
                  </a:lnTo>
                  <a:lnTo>
                    <a:pt x="573520" y="420591"/>
                  </a:lnTo>
                  <a:lnTo>
                    <a:pt x="573520" y="890751"/>
                  </a:lnTo>
                  <a:lnTo>
                    <a:pt x="1" y="560235"/>
                  </a:lnTo>
                  <a:lnTo>
                    <a:pt x="1" y="132970"/>
                  </a:lnTo>
                  <a:lnTo>
                    <a:pt x="0" y="132969"/>
                  </a:lnTo>
                  <a:close/>
                </a:path>
              </a:pathLst>
            </a:custGeom>
            <a:gradFill>
              <a:gsLst>
                <a:gs pos="34000">
                  <a:srgbClr val="AFB8C6">
                    <a:alpha val="0"/>
                  </a:srgbClr>
                </a:gs>
                <a:gs pos="100000">
                  <a:srgbClr val="AFB8C6">
                    <a:alpha val="70000"/>
                  </a:srgbClr>
                </a:gs>
              </a:gsLst>
              <a:lin ang="186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grpSp>
      <p:sp>
        <p:nvSpPr>
          <p:cNvPr id="38" name="Rectangle 37">
            <a:extLst>
              <a:ext uri="{FF2B5EF4-FFF2-40B4-BE49-F238E27FC236}">
                <a16:creationId xmlns:a16="http://schemas.microsoft.com/office/drawing/2014/main" id="{4CF51A70-F738-423E-A4DB-05671D144407}"/>
              </a:ext>
            </a:extLst>
          </p:cNvPr>
          <p:cNvSpPr/>
          <p:nvPr/>
        </p:nvSpPr>
        <p:spPr>
          <a:xfrm>
            <a:off x="6632422" y="2427076"/>
            <a:ext cx="2841192" cy="83099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EmergingTech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use of emerging technologies and systems by financial services firms e.g., Quantum Computing</a:t>
            </a:r>
            <a:endPar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p:txBody>
      </p:sp>
      <p:sp>
        <p:nvSpPr>
          <p:cNvPr id="39" name="Rectangle 38">
            <a:extLst>
              <a:ext uri="{FF2B5EF4-FFF2-40B4-BE49-F238E27FC236}">
                <a16:creationId xmlns:a16="http://schemas.microsoft.com/office/drawing/2014/main" id="{5C471479-3D2E-439A-83EC-BF43A0A840A5}"/>
              </a:ext>
            </a:extLst>
          </p:cNvPr>
          <p:cNvSpPr/>
          <p:nvPr/>
        </p:nvSpPr>
        <p:spPr>
          <a:xfrm>
            <a:off x="6632422" y="4849841"/>
            <a:ext cx="3692530" cy="69249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BigTech</a:t>
            </a:r>
            <a:endParaRPr kumimoji="0" 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BigTech firms’ (Microsoft/Amazon/Google etc.) activities in Financial Services e.g., WhatsApp Pay, Novi</a:t>
            </a:r>
            <a:endPar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p:txBody>
      </p:sp>
      <p:sp>
        <p:nvSpPr>
          <p:cNvPr id="40" name="Rectangle 39">
            <a:extLst>
              <a:ext uri="{FF2B5EF4-FFF2-40B4-BE49-F238E27FC236}">
                <a16:creationId xmlns:a16="http://schemas.microsoft.com/office/drawing/2014/main" id="{2919D296-5F39-4F17-A4EB-723D4C215AAE}"/>
              </a:ext>
            </a:extLst>
          </p:cNvPr>
          <p:cNvSpPr/>
          <p:nvPr/>
        </p:nvSpPr>
        <p:spPr>
          <a:xfrm>
            <a:off x="6632422" y="3620876"/>
            <a:ext cx="3692530" cy="83099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SupTech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Novel technologies and systems used by regulators to support the regulatory process e.g., Prudential Monitoring Solutions</a:t>
            </a:r>
            <a:endPar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7425D5C-FDAB-4C78-ADEB-2D156A0197E0}"/>
              </a:ext>
            </a:extLst>
          </p:cNvPr>
          <p:cNvSpPr/>
          <p:nvPr/>
        </p:nvSpPr>
        <p:spPr>
          <a:xfrm>
            <a:off x="855611" y="3146021"/>
            <a:ext cx="3685346" cy="902170"/>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FinTech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Technologies &amp; systems used for the provision of Financial Services and products e.g., crypto, AI in FS, Open Finance</a:t>
            </a:r>
          </a:p>
          <a:p>
            <a:pPr marL="0" marR="0" lvl="0" indent="0" algn="r" defTabSz="914400" rtl="0" eaLnBrk="1" fontAlgn="auto" latinLnBrk="0" hangingPunct="1">
              <a:lnSpc>
                <a:spcPct val="15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p:txBody>
      </p:sp>
      <p:sp>
        <p:nvSpPr>
          <p:cNvPr id="42" name="Rectangle 41">
            <a:extLst>
              <a:ext uri="{FF2B5EF4-FFF2-40B4-BE49-F238E27FC236}">
                <a16:creationId xmlns:a16="http://schemas.microsoft.com/office/drawing/2014/main" id="{E5139365-BDC8-4E94-81DE-0A9657EAE7FB}"/>
              </a:ext>
            </a:extLst>
          </p:cNvPr>
          <p:cNvSpPr/>
          <p:nvPr/>
        </p:nvSpPr>
        <p:spPr>
          <a:xfrm>
            <a:off x="1067601" y="4324821"/>
            <a:ext cx="3473356" cy="692497"/>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RegTech</a:t>
            </a:r>
            <a:endParaRPr kumimoji="0" 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Technologies &amp; systems used by firms to support risk and compliance e.g., KYC, Regulatory Reporting</a:t>
            </a:r>
          </a:p>
        </p:txBody>
      </p:sp>
      <p:sp>
        <p:nvSpPr>
          <p:cNvPr id="43" name="Arrow: Left-Right 42">
            <a:extLst>
              <a:ext uri="{FF2B5EF4-FFF2-40B4-BE49-F238E27FC236}">
                <a16:creationId xmlns:a16="http://schemas.microsoft.com/office/drawing/2014/main" id="{809621EE-F022-491C-8D4F-E3917BF52F91}"/>
              </a:ext>
            </a:extLst>
          </p:cNvPr>
          <p:cNvSpPr/>
          <p:nvPr/>
        </p:nvSpPr>
        <p:spPr>
          <a:xfrm>
            <a:off x="1329871" y="5819540"/>
            <a:ext cx="8580692" cy="144171"/>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A2550680-0385-49F0-8C38-5EE1128FE5C8}"/>
              </a:ext>
            </a:extLst>
          </p:cNvPr>
          <p:cNvSpPr/>
          <p:nvPr/>
        </p:nvSpPr>
        <p:spPr>
          <a:xfrm>
            <a:off x="4092976" y="5918502"/>
            <a:ext cx="3685346" cy="695127"/>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Proactive vs Reactive</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rPr>
              <a:t>Current State vs Future State</a:t>
            </a:r>
            <a:endParaRPr kumimoji="0" lang="en-US" sz="105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Segoe UI Light" panose="020B0502040204020203" pitchFamily="34" charset="0"/>
            </a:endParaRPr>
          </a:p>
        </p:txBody>
      </p:sp>
    </p:spTree>
    <p:extLst>
      <p:ext uri="{BB962C8B-B14F-4D97-AF65-F5344CB8AC3E}">
        <p14:creationId xmlns:p14="http://schemas.microsoft.com/office/powerpoint/2010/main" val="280669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childTnLst>
                                </p:cTn>
                              </p:par>
                              <p:par>
                                <p:cTn id="13" presetID="42" presetClass="path" presetSubtype="0" accel="50000" decel="50000" fill="hold" nodeType="withEffect">
                                  <p:stCondLst>
                                    <p:cond delay="1000"/>
                                  </p:stCondLst>
                                  <p:childTnLst>
                                    <p:animMotion origin="layout" path="M 0.07773 -0.08334 L 1.875E-6 3.7037E-6 " pathEditMode="relative" rAng="0" ptsTypes="AA">
                                      <p:cBhvr>
                                        <p:cTn id="14" dur="1000" fill="hold"/>
                                        <p:tgtEl>
                                          <p:spTgt spid="32"/>
                                        </p:tgtEl>
                                        <p:attrNameLst>
                                          <p:attrName>ppt_x</p:attrName>
                                          <p:attrName>ppt_y</p:attrName>
                                        </p:attrNameLst>
                                      </p:cBhvr>
                                      <p:rCtr x="-3893" y="4167"/>
                                    </p:animMotion>
                                  </p:childTnLst>
                                </p:cTn>
                              </p:par>
                              <p:par>
                                <p:cTn id="15" presetID="10" presetClass="entr" presetSubtype="0" fill="hold" nodeType="withEffect">
                                  <p:stCondLst>
                                    <p:cond delay="20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childTnLst>
                                </p:cTn>
                              </p:par>
                              <p:par>
                                <p:cTn id="18" presetID="42" presetClass="path" presetSubtype="0" accel="50000" decel="50000" fill="hold" nodeType="withEffect">
                                  <p:stCondLst>
                                    <p:cond delay="2000"/>
                                  </p:stCondLst>
                                  <p:childTnLst>
                                    <p:animMotion origin="layout" path="M -0.07721 -0.07916 L -1.66667E-6 -2.96296E-6 " pathEditMode="relative" rAng="0" ptsTypes="AA">
                                      <p:cBhvr>
                                        <p:cTn id="19" dur="1000" fill="hold"/>
                                        <p:tgtEl>
                                          <p:spTgt spid="19"/>
                                        </p:tgtEl>
                                        <p:attrNameLst>
                                          <p:attrName>ppt_x</p:attrName>
                                          <p:attrName>ppt_y</p:attrName>
                                        </p:attrNameLst>
                                      </p:cBhvr>
                                      <p:rCtr x="3854" y="3958"/>
                                    </p:animMotion>
                                  </p:childTnLst>
                                </p:cTn>
                              </p:par>
                              <p:par>
                                <p:cTn id="20" presetID="10" presetClass="entr" presetSubtype="0" fill="hold" nodeType="withEffect">
                                  <p:stCondLst>
                                    <p:cond delay="3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42" presetClass="path" presetSubtype="0" accel="50000" decel="50000" fill="hold" nodeType="withEffect">
                                  <p:stCondLst>
                                    <p:cond delay="3000"/>
                                  </p:stCondLst>
                                  <p:childTnLst>
                                    <p:animMotion origin="layout" path="M 0.07721 -0.08472 L 1.875E-6 4.81481E-6 " pathEditMode="relative" rAng="0" ptsTypes="AA">
                                      <p:cBhvr>
                                        <p:cTn id="24" dur="1000" fill="hold"/>
                                        <p:tgtEl>
                                          <p:spTgt spid="13"/>
                                        </p:tgtEl>
                                        <p:attrNameLst>
                                          <p:attrName>ppt_x</p:attrName>
                                          <p:attrName>ppt_y</p:attrName>
                                        </p:attrNameLst>
                                      </p:cBhvr>
                                      <p:rCtr x="-3880" y="4236"/>
                                    </p:animMotion>
                                  </p:childTnLst>
                                </p:cTn>
                              </p:par>
                              <p:par>
                                <p:cTn id="25" presetID="10" presetClass="entr" presetSubtype="0" fill="hold" nodeType="withEffect">
                                  <p:stCondLst>
                                    <p:cond delay="4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par>
                                <p:cTn id="28" presetID="42" presetClass="path" presetSubtype="0" accel="50000" decel="50000" fill="hold" nodeType="withEffect">
                                  <p:stCondLst>
                                    <p:cond delay="4000"/>
                                  </p:stCondLst>
                                  <p:childTnLst>
                                    <p:animMotion origin="layout" path="M -0.07695 -0.08032 L -1.66667E-6 -4.44444E-6 " pathEditMode="relative" rAng="0" ptsTypes="AA">
                                      <p:cBhvr>
                                        <p:cTn id="29" dur="1000" fill="hold"/>
                                        <p:tgtEl>
                                          <p:spTgt spid="9"/>
                                        </p:tgtEl>
                                        <p:attrNameLst>
                                          <p:attrName>ppt_x</p:attrName>
                                          <p:attrName>ppt_y</p:attrName>
                                        </p:attrNameLst>
                                      </p:cBhvr>
                                      <p:rCtr x="3841" y="4005"/>
                                    </p:animMotion>
                                  </p:childTnLst>
                                </p:cTn>
                              </p:par>
                              <p:par>
                                <p:cTn id="30" presetID="12" presetClass="entr" presetSubtype="8" fill="hold" grpId="0" nodeType="withEffect">
                                  <p:stCondLst>
                                    <p:cond delay="750"/>
                                  </p:stCondLst>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1000"/>
                                        <p:tgtEl>
                                          <p:spTgt spid="38"/>
                                        </p:tgtEl>
                                        <p:attrNameLst>
                                          <p:attrName>ppt_x</p:attrName>
                                        </p:attrNameLst>
                                      </p:cBhvr>
                                      <p:tavLst>
                                        <p:tav tm="0">
                                          <p:val>
                                            <p:strVal val="#ppt_x-#ppt_w*1.125000"/>
                                          </p:val>
                                        </p:tav>
                                        <p:tav tm="100000">
                                          <p:val>
                                            <p:strVal val="#ppt_x"/>
                                          </p:val>
                                        </p:tav>
                                      </p:tavLst>
                                    </p:anim>
                                    <p:animEffect transition="in" filter="wipe(right)">
                                      <p:cBhvr>
                                        <p:cTn id="33" dur="1000"/>
                                        <p:tgtEl>
                                          <p:spTgt spid="38"/>
                                        </p:tgtEl>
                                      </p:cBhvr>
                                    </p:animEffect>
                                  </p:childTnLst>
                                </p:cTn>
                              </p:par>
                              <p:par>
                                <p:cTn id="34" presetID="12" presetClass="entr" presetSubtype="2" fill="hold" grpId="0" nodeType="withEffect">
                                  <p:stCondLst>
                                    <p:cond delay="175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1000"/>
                                        <p:tgtEl>
                                          <p:spTgt spid="41"/>
                                        </p:tgtEl>
                                        <p:attrNameLst>
                                          <p:attrName>ppt_x</p:attrName>
                                        </p:attrNameLst>
                                      </p:cBhvr>
                                      <p:tavLst>
                                        <p:tav tm="0">
                                          <p:val>
                                            <p:strVal val="#ppt_x+#ppt_w*1.125000"/>
                                          </p:val>
                                        </p:tav>
                                        <p:tav tm="100000">
                                          <p:val>
                                            <p:strVal val="#ppt_x"/>
                                          </p:val>
                                        </p:tav>
                                      </p:tavLst>
                                    </p:anim>
                                    <p:animEffect transition="in" filter="wipe(left)">
                                      <p:cBhvr>
                                        <p:cTn id="37" dur="1000"/>
                                        <p:tgtEl>
                                          <p:spTgt spid="41"/>
                                        </p:tgtEl>
                                      </p:cBhvr>
                                    </p:animEffect>
                                  </p:childTnLst>
                                </p:cTn>
                              </p:par>
                              <p:par>
                                <p:cTn id="38" presetID="12" presetClass="entr" presetSubtype="8" fill="hold" grpId="0" nodeType="withEffect">
                                  <p:stCondLst>
                                    <p:cond delay="2750"/>
                                  </p:stCondLst>
                                  <p:childTnLst>
                                    <p:set>
                                      <p:cBhvr>
                                        <p:cTn id="39" dur="1" fill="hold">
                                          <p:stCondLst>
                                            <p:cond delay="0"/>
                                          </p:stCondLst>
                                        </p:cTn>
                                        <p:tgtEl>
                                          <p:spTgt spid="40"/>
                                        </p:tgtEl>
                                        <p:attrNameLst>
                                          <p:attrName>style.visibility</p:attrName>
                                        </p:attrNameLst>
                                      </p:cBhvr>
                                      <p:to>
                                        <p:strVal val="visible"/>
                                      </p:to>
                                    </p:set>
                                    <p:anim calcmode="lin" valueType="num">
                                      <p:cBhvr additive="base">
                                        <p:cTn id="40" dur="1000"/>
                                        <p:tgtEl>
                                          <p:spTgt spid="40"/>
                                        </p:tgtEl>
                                        <p:attrNameLst>
                                          <p:attrName>ppt_x</p:attrName>
                                        </p:attrNameLst>
                                      </p:cBhvr>
                                      <p:tavLst>
                                        <p:tav tm="0">
                                          <p:val>
                                            <p:strVal val="#ppt_x-#ppt_w*1.125000"/>
                                          </p:val>
                                        </p:tav>
                                        <p:tav tm="100000">
                                          <p:val>
                                            <p:strVal val="#ppt_x"/>
                                          </p:val>
                                        </p:tav>
                                      </p:tavLst>
                                    </p:anim>
                                    <p:animEffect transition="in" filter="wipe(right)">
                                      <p:cBhvr>
                                        <p:cTn id="41" dur="1000"/>
                                        <p:tgtEl>
                                          <p:spTgt spid="40"/>
                                        </p:tgtEl>
                                      </p:cBhvr>
                                    </p:animEffect>
                                  </p:childTnLst>
                                </p:cTn>
                              </p:par>
                              <p:par>
                                <p:cTn id="42" presetID="12" presetClass="entr" presetSubtype="2" fill="hold" grpId="0" nodeType="withEffect">
                                  <p:stCondLst>
                                    <p:cond delay="3750"/>
                                  </p:stCondLst>
                                  <p:childTnLst>
                                    <p:set>
                                      <p:cBhvr>
                                        <p:cTn id="43" dur="1" fill="hold">
                                          <p:stCondLst>
                                            <p:cond delay="0"/>
                                          </p:stCondLst>
                                        </p:cTn>
                                        <p:tgtEl>
                                          <p:spTgt spid="42"/>
                                        </p:tgtEl>
                                        <p:attrNameLst>
                                          <p:attrName>style.visibility</p:attrName>
                                        </p:attrNameLst>
                                      </p:cBhvr>
                                      <p:to>
                                        <p:strVal val="visible"/>
                                      </p:to>
                                    </p:set>
                                    <p:anim calcmode="lin" valueType="num">
                                      <p:cBhvr additive="base">
                                        <p:cTn id="44" dur="1000"/>
                                        <p:tgtEl>
                                          <p:spTgt spid="42"/>
                                        </p:tgtEl>
                                        <p:attrNameLst>
                                          <p:attrName>ppt_x</p:attrName>
                                        </p:attrNameLst>
                                      </p:cBhvr>
                                      <p:tavLst>
                                        <p:tav tm="0">
                                          <p:val>
                                            <p:strVal val="#ppt_x+#ppt_w*1.125000"/>
                                          </p:val>
                                        </p:tav>
                                        <p:tav tm="100000">
                                          <p:val>
                                            <p:strVal val="#ppt_x"/>
                                          </p:val>
                                        </p:tav>
                                      </p:tavLst>
                                    </p:anim>
                                    <p:animEffect transition="in" filter="wipe(left)">
                                      <p:cBhvr>
                                        <p:cTn id="45" dur="1000"/>
                                        <p:tgtEl>
                                          <p:spTgt spid="42"/>
                                        </p:tgtEl>
                                      </p:cBhvr>
                                    </p:animEffect>
                                  </p:childTnLst>
                                </p:cTn>
                              </p:par>
                              <p:par>
                                <p:cTn id="46" presetID="12" presetClass="entr" presetSubtype="8" fill="hold" grpId="0" nodeType="withEffect">
                                  <p:stCondLst>
                                    <p:cond delay="475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1000"/>
                                        <p:tgtEl>
                                          <p:spTgt spid="39"/>
                                        </p:tgtEl>
                                        <p:attrNameLst>
                                          <p:attrName>ppt_x</p:attrName>
                                        </p:attrNameLst>
                                      </p:cBhvr>
                                      <p:tavLst>
                                        <p:tav tm="0">
                                          <p:val>
                                            <p:strVal val="#ppt_x-#ppt_w*1.125000"/>
                                          </p:val>
                                        </p:tav>
                                        <p:tav tm="100000">
                                          <p:val>
                                            <p:strVal val="#ppt_x"/>
                                          </p:val>
                                        </p:tav>
                                      </p:tavLst>
                                    </p:anim>
                                    <p:animEffect transition="in" filter="wipe(right)">
                                      <p:cBhvr>
                                        <p:cTn id="49" dur="1000"/>
                                        <p:tgtEl>
                                          <p:spTgt spid="39"/>
                                        </p:tgtEl>
                                      </p:cBhvr>
                                    </p:animEffect>
                                  </p:childTnLst>
                                </p:cTn>
                              </p:par>
                              <p:par>
                                <p:cTn id="50" presetID="12" presetClass="entr" presetSubtype="2" fill="hold" grpId="0" nodeType="withEffect">
                                  <p:stCondLst>
                                    <p:cond delay="175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1000"/>
                                        <p:tgtEl>
                                          <p:spTgt spid="44"/>
                                        </p:tgtEl>
                                        <p:attrNameLst>
                                          <p:attrName>ppt_x</p:attrName>
                                        </p:attrNameLst>
                                      </p:cBhvr>
                                      <p:tavLst>
                                        <p:tav tm="0">
                                          <p:val>
                                            <p:strVal val="#ppt_x+#ppt_w*1.125000"/>
                                          </p:val>
                                        </p:tav>
                                        <p:tav tm="100000">
                                          <p:val>
                                            <p:strVal val="#ppt_x"/>
                                          </p:val>
                                        </p:tav>
                                      </p:tavLst>
                                    </p:anim>
                                    <p:animEffect transition="in" filter="wipe(left)">
                                      <p:cBhvr>
                                        <p:cTn id="53"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2078349" y="2493729"/>
            <a:ext cx="8408068" cy="123110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Synthetic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Focus</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11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822856"/>
            <a:ext cx="832570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What is synthetic data?</a:t>
            </a:r>
          </a:p>
        </p:txBody>
      </p:sp>
      <p:pic>
        <p:nvPicPr>
          <p:cNvPr id="41" name="Picture 40">
            <a:extLst>
              <a:ext uri="{FF2B5EF4-FFF2-40B4-BE49-F238E27FC236}">
                <a16:creationId xmlns:a16="http://schemas.microsoft.com/office/drawing/2014/main" id="{32B0E37E-E210-4D7D-8B6A-278964476C8B}"/>
              </a:ext>
            </a:extLst>
          </p:cNvPr>
          <p:cNvPicPr>
            <a:picLocks noChangeAspect="1"/>
          </p:cNvPicPr>
          <p:nvPr/>
        </p:nvPicPr>
        <p:blipFill rotWithShape="1">
          <a:blip r:embed="rId4"/>
          <a:srcRect l="81767" b="83002"/>
          <a:stretch/>
        </p:blipFill>
        <p:spPr>
          <a:xfrm>
            <a:off x="10420952" y="0"/>
            <a:ext cx="1771048" cy="925299"/>
          </a:xfrm>
          <a:prstGeom prst="rect">
            <a:avLst/>
          </a:prstGeom>
        </p:spPr>
      </p:pic>
      <p:sp>
        <p:nvSpPr>
          <p:cNvPr id="16" name="TextBox 15">
            <a:extLst>
              <a:ext uri="{FF2B5EF4-FFF2-40B4-BE49-F238E27FC236}">
                <a16:creationId xmlns:a16="http://schemas.microsoft.com/office/drawing/2014/main" id="{F14B52FF-4394-4F07-9A0A-A5085FE1D988}"/>
              </a:ext>
            </a:extLst>
          </p:cNvPr>
          <p:cNvSpPr txBox="1"/>
          <p:nvPr/>
        </p:nvSpPr>
        <p:spPr>
          <a:xfrm>
            <a:off x="1308100" y="2187911"/>
            <a:ext cx="4960939" cy="15081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Synthetic data is ‘fake data’ that uses </a:t>
            </a:r>
            <a:r>
              <a:rPr kumimoji="0" lang="en-GB"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a:t>
            </a: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algorithms to generate data that preserves the original data’s statistical features while producing entirely new data points.’ (Alan Turing Institute)</a:t>
            </a:r>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17" name="TextBox 16">
            <a:extLst>
              <a:ext uri="{FF2B5EF4-FFF2-40B4-BE49-F238E27FC236}">
                <a16:creationId xmlns:a16="http://schemas.microsoft.com/office/drawing/2014/main" id="{C3B49B90-A13A-44AF-89C1-4848AAD220BB}"/>
              </a:ext>
            </a:extLst>
          </p:cNvPr>
          <p:cNvSpPr txBox="1"/>
          <p:nvPr/>
        </p:nvSpPr>
        <p:spPr>
          <a:xfrm>
            <a:off x="1308100" y="4717996"/>
            <a:ext cx="10112375" cy="1200329"/>
          </a:xfrm>
          <a:prstGeom prst="rect">
            <a:avLst/>
          </a:prstGeom>
          <a:noFill/>
        </p:spPr>
        <p:txBody>
          <a:bodyPr wrap="square">
            <a:spAutoFit/>
          </a:bodyPr>
          <a:lstStyle>
            <a:defPPr>
              <a:defRPr lang="en-US"/>
            </a:defPPr>
            <a:lvl1pPr>
              <a:defRPr>
                <a:solidFill>
                  <a:schemeClr val="bg1"/>
                </a:solidFill>
                <a:latin typeface="Verdana" panose="020B0604030504040204" pitchFamily="34" charset="0"/>
                <a:ea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Synthetic data sits within a broader range of Privacy Enhancing Technologies (PETs) which ‘can help organisations share and use people’s data responsibly, lawfully, and securely, including by minimising the amount of data used and by encrypting or anonymising personal information’. (Information Commissioner’s Office)</a:t>
            </a:r>
          </a:p>
        </p:txBody>
      </p:sp>
      <p:pic>
        <p:nvPicPr>
          <p:cNvPr id="18" name="Picture 2" descr="What Is Synthetic Data? | NVIDIA Blogs">
            <a:extLst>
              <a:ext uri="{FF2B5EF4-FFF2-40B4-BE49-F238E27FC236}">
                <a16:creationId xmlns:a16="http://schemas.microsoft.com/office/drawing/2014/main" id="{6F41AA54-C53C-49DF-B3D0-48D901A98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999" y="1638768"/>
            <a:ext cx="4414578" cy="260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02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822856"/>
            <a:ext cx="832570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Why synthetic data and PETs?</a:t>
            </a:r>
          </a:p>
        </p:txBody>
      </p:sp>
      <p:pic>
        <p:nvPicPr>
          <p:cNvPr id="41" name="Picture 40">
            <a:extLst>
              <a:ext uri="{FF2B5EF4-FFF2-40B4-BE49-F238E27FC236}">
                <a16:creationId xmlns:a16="http://schemas.microsoft.com/office/drawing/2014/main" id="{32B0E37E-E210-4D7D-8B6A-278964476C8B}"/>
              </a:ext>
            </a:extLst>
          </p:cNvPr>
          <p:cNvPicPr>
            <a:picLocks noChangeAspect="1"/>
          </p:cNvPicPr>
          <p:nvPr/>
        </p:nvPicPr>
        <p:blipFill rotWithShape="1">
          <a:blip r:embed="rId4"/>
          <a:srcRect l="81767" b="83002"/>
          <a:stretch/>
        </p:blipFill>
        <p:spPr>
          <a:xfrm>
            <a:off x="10420952" y="0"/>
            <a:ext cx="1771048" cy="925299"/>
          </a:xfrm>
          <a:prstGeom prst="rect">
            <a:avLst/>
          </a:prstGeom>
        </p:spPr>
      </p:pic>
      <p:sp>
        <p:nvSpPr>
          <p:cNvPr id="28" name="TextBox 27">
            <a:extLst>
              <a:ext uri="{FF2B5EF4-FFF2-40B4-BE49-F238E27FC236}">
                <a16:creationId xmlns:a16="http://schemas.microsoft.com/office/drawing/2014/main" id="{FB11C5A9-6620-4077-B005-E9AE605ABC83}"/>
              </a:ext>
            </a:extLst>
          </p:cNvPr>
          <p:cNvSpPr txBox="1"/>
          <p:nvPr/>
        </p:nvSpPr>
        <p:spPr>
          <a:xfrm>
            <a:off x="1223734" y="3737099"/>
            <a:ext cx="9290323"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Through our synthetic data and PETs programmes, we are looking to address 2 problem statements: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30" name="Arrow: Chevron 29">
            <a:extLst>
              <a:ext uri="{FF2B5EF4-FFF2-40B4-BE49-F238E27FC236}">
                <a16:creationId xmlns:a16="http://schemas.microsoft.com/office/drawing/2014/main" id="{E510000F-3F04-4EFE-8619-F9E0458465BB}"/>
              </a:ext>
            </a:extLst>
          </p:cNvPr>
          <p:cNvSpPr/>
          <p:nvPr/>
        </p:nvSpPr>
        <p:spPr>
          <a:xfrm>
            <a:off x="648658" y="2117827"/>
            <a:ext cx="2405214" cy="1283981"/>
          </a:xfrm>
          <a:prstGeom prst="chevron">
            <a:avLst/>
          </a:prstGeom>
          <a:solidFill>
            <a:schemeClr val="bg2">
              <a:lumMod val="60000"/>
              <a:lumOff val="40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1" name="Arrow: Chevron 30">
            <a:extLst>
              <a:ext uri="{FF2B5EF4-FFF2-40B4-BE49-F238E27FC236}">
                <a16:creationId xmlns:a16="http://schemas.microsoft.com/office/drawing/2014/main" id="{99C32A3F-62C0-4F18-BA32-54AE4C51FF03}"/>
              </a:ext>
            </a:extLst>
          </p:cNvPr>
          <p:cNvSpPr/>
          <p:nvPr/>
        </p:nvSpPr>
        <p:spPr>
          <a:xfrm>
            <a:off x="2049247" y="2110534"/>
            <a:ext cx="4056377" cy="1288841"/>
          </a:xfrm>
          <a:prstGeom prst="chevron">
            <a:avLst/>
          </a:prstGeom>
          <a:solidFill>
            <a:schemeClr val="bg1">
              <a:lumMod val="9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97C0675A-AE2E-44CF-A703-A25B7FC6E3B9}"/>
              </a:ext>
            </a:extLst>
          </p:cNvPr>
          <p:cNvSpPr txBox="1"/>
          <p:nvPr/>
        </p:nvSpPr>
        <p:spPr>
          <a:xfrm>
            <a:off x="1223734" y="2443193"/>
            <a:ext cx="15331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opportunity</a:t>
            </a:r>
          </a:p>
        </p:txBody>
      </p:sp>
      <p:sp>
        <p:nvSpPr>
          <p:cNvPr id="39" name="TextBox 38">
            <a:extLst>
              <a:ext uri="{FF2B5EF4-FFF2-40B4-BE49-F238E27FC236}">
                <a16:creationId xmlns:a16="http://schemas.microsoft.com/office/drawing/2014/main" id="{04183A30-D6E5-4757-8F34-45F41B7624CC}"/>
              </a:ext>
            </a:extLst>
          </p:cNvPr>
          <p:cNvSpPr txBox="1"/>
          <p:nvPr/>
        </p:nvSpPr>
        <p:spPr>
          <a:xfrm>
            <a:off x="2991778" y="2166014"/>
            <a:ext cx="300434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High quality data is increasingly driving innovation in financial services, for example advances in AI and machine learning models. </a:t>
            </a:r>
          </a:p>
        </p:txBody>
      </p:sp>
      <p:sp>
        <p:nvSpPr>
          <p:cNvPr id="40" name="Arrow: Chevron 39">
            <a:extLst>
              <a:ext uri="{FF2B5EF4-FFF2-40B4-BE49-F238E27FC236}">
                <a16:creationId xmlns:a16="http://schemas.microsoft.com/office/drawing/2014/main" id="{442D9B4F-84BC-4FC3-86D0-72C3214632DB}"/>
              </a:ext>
            </a:extLst>
          </p:cNvPr>
          <p:cNvSpPr/>
          <p:nvPr/>
        </p:nvSpPr>
        <p:spPr>
          <a:xfrm>
            <a:off x="5996124" y="2112680"/>
            <a:ext cx="2405214" cy="1283981"/>
          </a:xfrm>
          <a:prstGeom prst="chevron">
            <a:avLst/>
          </a:prstGeom>
          <a:solidFill>
            <a:schemeClr val="bg2">
              <a:lumMod val="60000"/>
              <a:lumOff val="40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2" name="Arrow: Chevron 41">
            <a:extLst>
              <a:ext uri="{FF2B5EF4-FFF2-40B4-BE49-F238E27FC236}">
                <a16:creationId xmlns:a16="http://schemas.microsoft.com/office/drawing/2014/main" id="{260792D7-2F05-4430-AD97-51A7512ED352}"/>
              </a:ext>
            </a:extLst>
          </p:cNvPr>
          <p:cNvSpPr/>
          <p:nvPr/>
        </p:nvSpPr>
        <p:spPr>
          <a:xfrm>
            <a:off x="7396713" y="2112680"/>
            <a:ext cx="4056377" cy="1283980"/>
          </a:xfrm>
          <a:prstGeom prst="chevron">
            <a:avLst/>
          </a:prstGeom>
          <a:solidFill>
            <a:schemeClr val="bg1">
              <a:lumMod val="9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3" name="TextBox 42">
            <a:extLst>
              <a:ext uri="{FF2B5EF4-FFF2-40B4-BE49-F238E27FC236}">
                <a16:creationId xmlns:a16="http://schemas.microsoft.com/office/drawing/2014/main" id="{363833D2-DAF8-4A7A-9B72-862FBE6ADB35}"/>
              </a:ext>
            </a:extLst>
          </p:cNvPr>
          <p:cNvSpPr txBox="1"/>
          <p:nvPr/>
        </p:nvSpPr>
        <p:spPr>
          <a:xfrm>
            <a:off x="6615522" y="2595917"/>
            <a:ext cx="15331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caveat</a:t>
            </a:r>
          </a:p>
        </p:txBody>
      </p:sp>
      <p:sp>
        <p:nvSpPr>
          <p:cNvPr id="46" name="TextBox 45">
            <a:extLst>
              <a:ext uri="{FF2B5EF4-FFF2-40B4-BE49-F238E27FC236}">
                <a16:creationId xmlns:a16="http://schemas.microsoft.com/office/drawing/2014/main" id="{38128398-6414-4A8B-A75B-8E83AB6FB4C1}"/>
              </a:ext>
            </a:extLst>
          </p:cNvPr>
          <p:cNvSpPr txBox="1"/>
          <p:nvPr/>
        </p:nvSpPr>
        <p:spPr>
          <a:xfrm>
            <a:off x="8280163" y="2057309"/>
            <a:ext cx="271475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In the UK, GDPR and the Data Protection Act place conditions on sharing data within and across organisations, to protect consumers’ right to privacy.</a:t>
            </a:r>
          </a:p>
        </p:txBody>
      </p:sp>
      <p:sp>
        <p:nvSpPr>
          <p:cNvPr id="47" name="TextBox 46">
            <a:extLst>
              <a:ext uri="{FF2B5EF4-FFF2-40B4-BE49-F238E27FC236}">
                <a16:creationId xmlns:a16="http://schemas.microsoft.com/office/drawing/2014/main" id="{042E0C0F-3088-4E01-8BEE-11775E72339B}"/>
              </a:ext>
            </a:extLst>
          </p:cNvPr>
          <p:cNvSpPr txBox="1"/>
          <p:nvPr/>
        </p:nvSpPr>
        <p:spPr>
          <a:xfrm>
            <a:off x="1359811" y="4631422"/>
            <a:ext cx="90194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1</a:t>
            </a:r>
            <a:endParaRPr kumimoji="0" lang="en-GB"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41D47459-2007-4351-B68B-0C1333A8DEAD}"/>
              </a:ext>
            </a:extLst>
          </p:cNvPr>
          <p:cNvSpPr txBox="1"/>
          <p:nvPr/>
        </p:nvSpPr>
        <p:spPr>
          <a:xfrm>
            <a:off x="1359811" y="5748179"/>
            <a:ext cx="90194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2</a:t>
            </a:r>
            <a:endParaRPr kumimoji="0" lang="en-GB" sz="4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38B71654-2555-49F7-B9AF-E38C71575CFD}"/>
              </a:ext>
            </a:extLst>
          </p:cNvPr>
          <p:cNvSpPr txBox="1"/>
          <p:nvPr/>
        </p:nvSpPr>
        <p:spPr>
          <a:xfrm>
            <a:off x="2049247" y="4675968"/>
            <a:ext cx="8156935"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How might we encourage the adoption of synthetic data and PETs to enable privacy-secure data sharing, and therefore innovation, in UK financial markets?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How might we leverage synthetic data and PETs internally to augment our own regulatory capabilities?</a:t>
            </a:r>
          </a:p>
        </p:txBody>
      </p:sp>
    </p:spTree>
    <p:extLst>
      <p:ext uri="{BB962C8B-B14F-4D97-AF65-F5344CB8AC3E}">
        <p14:creationId xmlns:p14="http://schemas.microsoft.com/office/powerpoint/2010/main" val="233098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7" grpId="0"/>
      <p:bldP spid="48" grpId="0"/>
      <p:bldP spid="4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912D727A-8E5E-4591-0C0E-2D3B750C6ED9}"/>
              </a:ext>
            </a:extLst>
          </p:cNvPr>
          <p:cNvSpPr txBox="1">
            <a:spLocks/>
          </p:cNvSpPr>
          <p:nvPr/>
        </p:nvSpPr>
        <p:spPr>
          <a:xfrm>
            <a:off x="331953" y="1357680"/>
            <a:ext cx="10316319" cy="480988"/>
          </a:xfrm>
          <a:prstGeom prst="rect">
            <a:avLst/>
          </a:prstGeom>
          <a:solidFill>
            <a:schemeClr val="accent3">
              <a:lumMod val="20000"/>
              <a:lumOff val="80000"/>
              <a:alpha val="50196"/>
            </a:schemeClr>
          </a:solidFill>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0" lang="en-GB" sz="105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Calibri"/>
              </a:rPr>
              <a:t>The synthetic data initiatives aim to explore how technology can enable privacy compliant data sharing in financial services to drive innovation in the interest of consumers and promote competition. We aim to have a balanced approach </a:t>
            </a:r>
            <a:r>
              <a:rPr kumimoji="0" lang="en-GB" sz="105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Calibri"/>
              </a:rPr>
              <a:t>between research &amp; practical efforts.</a:t>
            </a:r>
            <a:endParaRPr kumimoji="0" lang="en-US" sz="14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6" name="Title 1">
            <a:extLst>
              <a:ext uri="{FF2B5EF4-FFF2-40B4-BE49-F238E27FC236}">
                <a16:creationId xmlns:a16="http://schemas.microsoft.com/office/drawing/2014/main" id="{20A0E4EE-F627-31CB-268F-4AC319515D81}"/>
              </a:ext>
            </a:extLst>
          </p:cNvPr>
          <p:cNvSpPr txBox="1">
            <a:spLocks/>
          </p:cNvSpPr>
          <p:nvPr/>
        </p:nvSpPr>
        <p:spPr>
          <a:xfrm>
            <a:off x="375548" y="183085"/>
            <a:ext cx="10991760" cy="1124776"/>
          </a:xfrm>
          <a:prstGeom prst="rect">
            <a:avLst/>
          </a:prstGeom>
        </p:spPr>
        <p:txBody>
          <a:bodyPr vert="horz" lIns="0" tIns="0" rIns="0" bIns="0" rtlCol="0" anchor="ctr">
            <a:normAutofit/>
          </a:bodyPr>
          <a:lstStyle>
            <a:lvl1pPr algn="l" defTabSz="914400" rtl="0" eaLnBrk="1" latinLnBrk="0" hangingPunct="1">
              <a:spcBef>
                <a:spcPct val="0"/>
              </a:spcBef>
              <a:buNone/>
              <a:defRPr sz="3400" b="1" kern="1200">
                <a:solidFill>
                  <a:srgbClr val="701B45"/>
                </a:solidFill>
                <a:latin typeface="+mn-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a:ln>
                  <a:noFill/>
                </a:ln>
                <a:solidFill>
                  <a:srgbClr val="701B45"/>
                </a:solidFill>
                <a:effectLst/>
                <a:uLnTx/>
                <a:uFillTx/>
                <a:latin typeface="Verdana"/>
                <a:ea typeface="Verdana"/>
                <a:cs typeface="+mj-cs"/>
              </a:rPr>
              <a:t>Overview of external FCA synthetic data work programme </a:t>
            </a:r>
            <a:endParaRPr kumimoji="0" lang="en-GB" sz="2800" b="0" i="0" u="none" strike="noStrike" kern="1200" cap="none" spc="0" normalizeH="0" baseline="0" noProof="0">
              <a:ln>
                <a:noFill/>
              </a:ln>
              <a:solidFill>
                <a:srgbClr val="701B45"/>
              </a:solidFill>
              <a:effectLst/>
              <a:uLnTx/>
              <a:uFillTx/>
              <a:latin typeface="Verdana" panose="020B0604030504040204" pitchFamily="34" charset="0"/>
              <a:ea typeface="Verdana" panose="020B0604030504040204" pitchFamily="34" charset="0"/>
              <a:cs typeface="+mj-cs"/>
            </a:endParaRPr>
          </a:p>
        </p:txBody>
      </p:sp>
      <p:pic>
        <p:nvPicPr>
          <p:cNvPr id="8" name="Picture 7" descr="Chart&#10;&#10;Description automatically generated">
            <a:extLst>
              <a:ext uri="{FF2B5EF4-FFF2-40B4-BE49-F238E27FC236}">
                <a16:creationId xmlns:a16="http://schemas.microsoft.com/office/drawing/2014/main" id="{4DF7B41A-4ACB-76FF-BCE3-9D77207422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25536" y="15911"/>
            <a:ext cx="1056298" cy="726393"/>
          </a:xfrm>
          <a:prstGeom prst="rect">
            <a:avLst/>
          </a:prstGeom>
        </p:spPr>
      </p:pic>
      <p:grpSp>
        <p:nvGrpSpPr>
          <p:cNvPr id="12" name="Group 11">
            <a:extLst>
              <a:ext uri="{FF2B5EF4-FFF2-40B4-BE49-F238E27FC236}">
                <a16:creationId xmlns:a16="http://schemas.microsoft.com/office/drawing/2014/main" id="{8F9386D4-7567-755A-CB6D-8AACDC28ADBE}"/>
              </a:ext>
            </a:extLst>
          </p:cNvPr>
          <p:cNvGrpSpPr/>
          <p:nvPr/>
        </p:nvGrpSpPr>
        <p:grpSpPr>
          <a:xfrm>
            <a:off x="6715082" y="5725563"/>
            <a:ext cx="3604292" cy="775452"/>
            <a:chOff x="-4153532" y="5220578"/>
            <a:chExt cx="4373118" cy="1002771"/>
          </a:xfrm>
        </p:grpSpPr>
        <p:sp>
          <p:nvSpPr>
            <p:cNvPr id="9" name="TextBox 72">
              <a:extLst>
                <a:ext uri="{FF2B5EF4-FFF2-40B4-BE49-F238E27FC236}">
                  <a16:creationId xmlns:a16="http://schemas.microsoft.com/office/drawing/2014/main" id="{E183A620-8951-F760-7D3E-DC470B3495E8}"/>
                </a:ext>
              </a:extLst>
            </p:cNvPr>
            <p:cNvSpPr txBox="1"/>
            <p:nvPr/>
          </p:nvSpPr>
          <p:spPr>
            <a:xfrm>
              <a:off x="-3792117" y="5220578"/>
              <a:ext cx="3891515" cy="31839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 normalizeH="0" baseline="0" noProof="0">
                  <a:ln>
                    <a:noFill/>
                  </a:ln>
                  <a:solidFill>
                    <a:srgbClr val="456CC3"/>
                  </a:solidFill>
                  <a:effectLst/>
                  <a:uLnTx/>
                  <a:uFillTx/>
                  <a:latin typeface="Open Sauce Bold"/>
                  <a:ea typeface="+mn-ea"/>
                  <a:cs typeface="+mn-cs"/>
                </a:rPr>
                <a:t>Digital Sandbox &amp; TechSprints</a:t>
              </a:r>
            </a:p>
          </p:txBody>
        </p:sp>
        <p:sp>
          <p:nvSpPr>
            <p:cNvPr id="10" name="TextBox 9">
              <a:extLst>
                <a:ext uri="{FF2B5EF4-FFF2-40B4-BE49-F238E27FC236}">
                  <a16:creationId xmlns:a16="http://schemas.microsoft.com/office/drawing/2014/main" id="{59698520-BF2F-3655-C62F-41E1C92AD053}"/>
                </a:ext>
              </a:extLst>
            </p:cNvPr>
            <p:cNvSpPr txBox="1"/>
            <p:nvPr/>
          </p:nvSpPr>
          <p:spPr>
            <a:xfrm>
              <a:off x="-4153532" y="5626350"/>
              <a:ext cx="4373118" cy="596999"/>
            </a:xfrm>
            <a:prstGeom prst="rect">
              <a:avLst/>
            </a:prstGeom>
            <a:solidFill>
              <a:schemeClr val="bg2">
                <a:lumMod val="8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82550" marR="0" lvl="0" indent="0" algn="l" defTabSz="914400" rtl="0" eaLnBrk="1" fontAlgn="base" latinLnBrk="0" hangingPunct="1">
                <a:lnSpc>
                  <a:spcPct val="100000"/>
                </a:lnSpc>
                <a:spcBef>
                  <a:spcPct val="0"/>
                </a:spcBef>
                <a:spcAft>
                  <a:spcPct val="0"/>
                </a:spcAft>
                <a:buClrTx/>
                <a:buSzPct val="85000"/>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ea typeface="ＭＳ Ｐゴシック"/>
                  <a:cs typeface="Arial"/>
                </a:rPr>
                <a:t>Support innovation and competition, understand and manage emerging tech risks at technical level.</a:t>
              </a:r>
            </a:p>
          </p:txBody>
        </p:sp>
        <p:sp>
          <p:nvSpPr>
            <p:cNvPr id="11" name="Oval 10">
              <a:extLst>
                <a:ext uri="{FF2B5EF4-FFF2-40B4-BE49-F238E27FC236}">
                  <a16:creationId xmlns:a16="http://schemas.microsoft.com/office/drawing/2014/main" id="{D9F3FC28-9A36-1410-B184-11A4B98F7B81}"/>
                </a:ext>
              </a:extLst>
            </p:cNvPr>
            <p:cNvSpPr/>
            <p:nvPr/>
          </p:nvSpPr>
          <p:spPr>
            <a:xfrm>
              <a:off x="-3883794" y="5256641"/>
              <a:ext cx="204061" cy="217349"/>
            </a:xfrm>
            <a:prstGeom prst="ellipse">
              <a:avLst/>
            </a:prstGeom>
            <a:solidFill>
              <a:srgbClr val="456CC3"/>
            </a:solidFill>
            <a:ln>
              <a:solidFill>
                <a:srgbClr val="456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7" name="Oval 176">
            <a:extLst>
              <a:ext uri="{FF2B5EF4-FFF2-40B4-BE49-F238E27FC236}">
                <a16:creationId xmlns:a16="http://schemas.microsoft.com/office/drawing/2014/main" id="{702AA825-6455-CA23-D0B4-1CA1C6BBB5A1}"/>
              </a:ext>
            </a:extLst>
          </p:cNvPr>
          <p:cNvSpPr/>
          <p:nvPr/>
        </p:nvSpPr>
        <p:spPr>
          <a:xfrm>
            <a:off x="1520439" y="5734968"/>
            <a:ext cx="168186" cy="168078"/>
          </a:xfrm>
          <a:prstGeom prst="ellipse">
            <a:avLst/>
          </a:prstGeom>
          <a:solidFill>
            <a:srgbClr val="00BDAB"/>
          </a:solidFill>
          <a:ln>
            <a:solidFill>
              <a:srgbClr val="00BD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5788CF39-EAFF-AEEC-C53C-01A7656E5A7A}"/>
              </a:ext>
            </a:extLst>
          </p:cNvPr>
          <p:cNvGrpSpPr/>
          <p:nvPr/>
        </p:nvGrpSpPr>
        <p:grpSpPr>
          <a:xfrm>
            <a:off x="1098464" y="1947677"/>
            <a:ext cx="9353650" cy="3449344"/>
            <a:chOff x="1193714" y="1916262"/>
            <a:chExt cx="9353650" cy="3449344"/>
          </a:xfrm>
        </p:grpSpPr>
        <p:grpSp>
          <p:nvGrpSpPr>
            <p:cNvPr id="212" name="Group 211">
              <a:extLst>
                <a:ext uri="{FF2B5EF4-FFF2-40B4-BE49-F238E27FC236}">
                  <a16:creationId xmlns:a16="http://schemas.microsoft.com/office/drawing/2014/main" id="{D16F192B-2AE6-2EEB-A6A2-89F841F09504}"/>
                </a:ext>
              </a:extLst>
            </p:cNvPr>
            <p:cNvGrpSpPr/>
            <p:nvPr/>
          </p:nvGrpSpPr>
          <p:grpSpPr>
            <a:xfrm rot="10800000">
              <a:off x="2015190" y="4630702"/>
              <a:ext cx="3731689" cy="663988"/>
              <a:chOff x="47002" y="-434215"/>
              <a:chExt cx="5604768" cy="1507801"/>
            </a:xfrm>
            <a:solidFill>
              <a:srgbClr val="00BDAB"/>
            </a:solidFill>
          </p:grpSpPr>
          <p:sp>
            <p:nvSpPr>
              <p:cNvPr id="213" name="Freeform 4">
                <a:extLst>
                  <a:ext uri="{FF2B5EF4-FFF2-40B4-BE49-F238E27FC236}">
                    <a16:creationId xmlns:a16="http://schemas.microsoft.com/office/drawing/2014/main" id="{22EA1335-EFAD-A23F-7519-C8D834933AC4}"/>
                  </a:ext>
                </a:extLst>
              </p:cNvPr>
              <p:cNvSpPr/>
              <p:nvPr/>
            </p:nvSpPr>
            <p:spPr>
              <a:xfrm>
                <a:off x="47002" y="-434215"/>
                <a:ext cx="5604768" cy="1507801"/>
              </a:xfrm>
              <a:custGeom>
                <a:avLst/>
                <a:gdLst/>
                <a:ahLst/>
                <a:cxnLst/>
                <a:rect l="l" t="t" r="r" b="b"/>
                <a:pathLst>
                  <a:path w="5604768" h="1113790">
                    <a:moveTo>
                      <a:pt x="5052318" y="0"/>
                    </a:moveTo>
                    <a:lnTo>
                      <a:pt x="553720" y="0"/>
                    </a:lnTo>
                    <a:cubicBezTo>
                      <a:pt x="247650" y="0"/>
                      <a:pt x="0" y="247650"/>
                      <a:pt x="0" y="553720"/>
                    </a:cubicBezTo>
                    <a:cubicBezTo>
                      <a:pt x="0" y="859790"/>
                      <a:pt x="247650" y="1107440"/>
                      <a:pt x="553720" y="1107440"/>
                    </a:cubicBezTo>
                    <a:lnTo>
                      <a:pt x="5052318" y="1113790"/>
                    </a:lnTo>
                    <a:lnTo>
                      <a:pt x="5604768" y="558800"/>
                    </a:lnTo>
                    <a:lnTo>
                      <a:pt x="5052318" y="0"/>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5" name="TextBox 41">
              <a:extLst>
                <a:ext uri="{FF2B5EF4-FFF2-40B4-BE49-F238E27FC236}">
                  <a16:creationId xmlns:a16="http://schemas.microsoft.com/office/drawing/2014/main" id="{60C13F3D-DF8D-8013-8AA8-769A73A12EFF}"/>
                </a:ext>
              </a:extLst>
            </p:cNvPr>
            <p:cNvSpPr txBox="1"/>
            <p:nvPr/>
          </p:nvSpPr>
          <p:spPr>
            <a:xfrm>
              <a:off x="2530448" y="4652865"/>
              <a:ext cx="2193073" cy="1692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Inter Bold"/>
                <a:ea typeface="+mn-ea"/>
                <a:cs typeface="+mn-cs"/>
              </a:endParaRPr>
            </a:p>
          </p:txBody>
        </p:sp>
        <p:sp>
          <p:nvSpPr>
            <p:cNvPr id="216" name="TextBox 43">
              <a:extLst>
                <a:ext uri="{FF2B5EF4-FFF2-40B4-BE49-F238E27FC236}">
                  <a16:creationId xmlns:a16="http://schemas.microsoft.com/office/drawing/2014/main" id="{0A0366D8-1354-AEE7-7FC2-9BC950AB9E76}"/>
                </a:ext>
              </a:extLst>
            </p:cNvPr>
            <p:cNvSpPr txBox="1"/>
            <p:nvPr/>
          </p:nvSpPr>
          <p:spPr>
            <a:xfrm>
              <a:off x="2408296" y="4588983"/>
              <a:ext cx="2525020" cy="23301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Inter Bold"/>
                  <a:ea typeface="+mn-ea"/>
                  <a:cs typeface="+mn-cs"/>
                </a:rPr>
                <a:t>Synthetic Data Expert Group</a:t>
              </a:r>
            </a:p>
          </p:txBody>
        </p:sp>
        <p:sp>
          <p:nvSpPr>
            <p:cNvPr id="217" name="TextBox 35">
              <a:extLst>
                <a:ext uri="{FF2B5EF4-FFF2-40B4-BE49-F238E27FC236}">
                  <a16:creationId xmlns:a16="http://schemas.microsoft.com/office/drawing/2014/main" id="{28BB6C6C-C7AF-ECA9-FDC0-02B9A9A10726}"/>
                </a:ext>
              </a:extLst>
            </p:cNvPr>
            <p:cNvSpPr txBox="1"/>
            <p:nvPr/>
          </p:nvSpPr>
          <p:spPr>
            <a:xfrm>
              <a:off x="2422694" y="4860918"/>
              <a:ext cx="2817718" cy="46166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Bold"/>
                  <a:ea typeface="+mn-ea"/>
                  <a:cs typeface="+mn-cs"/>
                </a:rPr>
                <a:t>Establishment of the SDEG to collaboratively progress the discussion on how to responsibly innovate with synthetic data</a:t>
              </a:r>
            </a:p>
          </p:txBody>
        </p:sp>
        <p:grpSp>
          <p:nvGrpSpPr>
            <p:cNvPr id="205" name="Group 204">
              <a:extLst>
                <a:ext uri="{FF2B5EF4-FFF2-40B4-BE49-F238E27FC236}">
                  <a16:creationId xmlns:a16="http://schemas.microsoft.com/office/drawing/2014/main" id="{9274C853-76E8-A2C0-1501-74817ACF6211}"/>
                </a:ext>
              </a:extLst>
            </p:cNvPr>
            <p:cNvGrpSpPr/>
            <p:nvPr/>
          </p:nvGrpSpPr>
          <p:grpSpPr>
            <a:xfrm>
              <a:off x="2106559" y="3328760"/>
              <a:ext cx="3195135" cy="641976"/>
              <a:chOff x="2094648" y="3077802"/>
              <a:chExt cx="3195135" cy="843514"/>
            </a:xfrm>
            <a:solidFill>
              <a:srgbClr val="456CC3"/>
            </a:solidFill>
          </p:grpSpPr>
          <p:grpSp>
            <p:nvGrpSpPr>
              <p:cNvPr id="200" name="Group 199">
                <a:extLst>
                  <a:ext uri="{FF2B5EF4-FFF2-40B4-BE49-F238E27FC236}">
                    <a16:creationId xmlns:a16="http://schemas.microsoft.com/office/drawing/2014/main" id="{7657DBD9-D868-9CA3-0B2A-8B15E6A2D456}"/>
                  </a:ext>
                </a:extLst>
              </p:cNvPr>
              <p:cNvGrpSpPr/>
              <p:nvPr/>
            </p:nvGrpSpPr>
            <p:grpSpPr>
              <a:xfrm rot="10800000">
                <a:off x="2094648" y="3077840"/>
                <a:ext cx="3192546" cy="843476"/>
                <a:chOff x="0" y="-357142"/>
                <a:chExt cx="5459007" cy="1470934"/>
              </a:xfrm>
              <a:grpFill/>
            </p:grpSpPr>
            <p:sp>
              <p:nvSpPr>
                <p:cNvPr id="201" name="Freeform 14">
                  <a:extLst>
                    <a:ext uri="{FF2B5EF4-FFF2-40B4-BE49-F238E27FC236}">
                      <a16:creationId xmlns:a16="http://schemas.microsoft.com/office/drawing/2014/main" id="{D92F3726-0CBF-D358-6A9C-70957CB9C639}"/>
                    </a:ext>
                  </a:extLst>
                </p:cNvPr>
                <p:cNvSpPr/>
                <p:nvPr/>
              </p:nvSpPr>
              <p:spPr>
                <a:xfrm>
                  <a:off x="0" y="-357142"/>
                  <a:ext cx="5459007" cy="1470934"/>
                </a:xfrm>
                <a:custGeom>
                  <a:avLst/>
                  <a:gdLst/>
                  <a:ahLst/>
                  <a:cxnLst/>
                  <a:rect l="l" t="t" r="r" b="b"/>
                  <a:pathLst>
                    <a:path w="5459007" h="1113790">
                      <a:moveTo>
                        <a:pt x="4906557" y="0"/>
                      </a:moveTo>
                      <a:lnTo>
                        <a:pt x="553720" y="0"/>
                      </a:lnTo>
                      <a:cubicBezTo>
                        <a:pt x="247650" y="0"/>
                        <a:pt x="0" y="247650"/>
                        <a:pt x="0" y="553720"/>
                      </a:cubicBezTo>
                      <a:cubicBezTo>
                        <a:pt x="0" y="859790"/>
                        <a:pt x="247650" y="1107440"/>
                        <a:pt x="553720" y="1107440"/>
                      </a:cubicBezTo>
                      <a:lnTo>
                        <a:pt x="4906557" y="1113790"/>
                      </a:lnTo>
                      <a:lnTo>
                        <a:pt x="5459007" y="558800"/>
                      </a:lnTo>
                      <a:lnTo>
                        <a:pt x="4906557" y="0"/>
                      </a:lnTo>
                      <a:close/>
                    </a:path>
                  </a:pathLst>
                </a:custGeom>
                <a:solidFill>
                  <a:srgbClr val="00BD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04" name="Picture 203">
                <a:extLst>
                  <a:ext uri="{FF2B5EF4-FFF2-40B4-BE49-F238E27FC236}">
                    <a16:creationId xmlns:a16="http://schemas.microsoft.com/office/drawing/2014/main" id="{48ED4F82-8790-D1AE-BFBE-8B17CAB3A327}"/>
                  </a:ext>
                </a:extLst>
              </p:cNvPr>
              <p:cNvPicPr>
                <a:picLocks noChangeAspect="1"/>
              </p:cNvPicPr>
              <p:nvPr/>
            </p:nvPicPr>
            <p:blipFill>
              <a:blip r:embed="rId5">
                <a:alphaModFix amt="50000"/>
              </a:blip>
              <a:srcRect t="21770" b="66134"/>
              <a:stretch>
                <a:fillRect/>
              </a:stretch>
            </p:blipFill>
            <p:spPr>
              <a:xfrm rot="10800000">
                <a:off x="2455507" y="3077802"/>
                <a:ext cx="2834276" cy="569408"/>
              </a:xfrm>
              <a:prstGeom prst="rect">
                <a:avLst/>
              </a:prstGeom>
              <a:solidFill>
                <a:srgbClr val="00BDAB"/>
              </a:solidFill>
            </p:spPr>
          </p:pic>
        </p:grpSp>
        <p:grpSp>
          <p:nvGrpSpPr>
            <p:cNvPr id="95" name="Group 94">
              <a:extLst>
                <a:ext uri="{FF2B5EF4-FFF2-40B4-BE49-F238E27FC236}">
                  <a16:creationId xmlns:a16="http://schemas.microsoft.com/office/drawing/2014/main" id="{85DEECD4-2D18-0CFB-F7C8-9B0E40A95C61}"/>
                </a:ext>
              </a:extLst>
            </p:cNvPr>
            <p:cNvGrpSpPr/>
            <p:nvPr/>
          </p:nvGrpSpPr>
          <p:grpSpPr>
            <a:xfrm>
              <a:off x="5466749" y="4679146"/>
              <a:ext cx="4044367" cy="660243"/>
              <a:chOff x="0" y="0"/>
              <a:chExt cx="5696389" cy="1385296"/>
            </a:xfrm>
            <a:solidFill>
              <a:srgbClr val="456CC3"/>
            </a:solidFill>
          </p:grpSpPr>
          <p:sp>
            <p:nvSpPr>
              <p:cNvPr id="96" name="Freeform 6">
                <a:extLst>
                  <a:ext uri="{FF2B5EF4-FFF2-40B4-BE49-F238E27FC236}">
                    <a16:creationId xmlns:a16="http://schemas.microsoft.com/office/drawing/2014/main" id="{C43AAD63-D4A7-B4B0-2648-3FCBBC812428}"/>
                  </a:ext>
                </a:extLst>
              </p:cNvPr>
              <p:cNvSpPr/>
              <p:nvPr/>
            </p:nvSpPr>
            <p:spPr>
              <a:xfrm>
                <a:off x="0" y="0"/>
                <a:ext cx="5696389" cy="1385296"/>
              </a:xfrm>
              <a:custGeom>
                <a:avLst/>
                <a:gdLst/>
                <a:ahLst/>
                <a:cxnLst/>
                <a:rect l="l" t="t" r="r" b="b"/>
                <a:pathLst>
                  <a:path w="5696389" h="1113790">
                    <a:moveTo>
                      <a:pt x="5143939" y="0"/>
                    </a:moveTo>
                    <a:lnTo>
                      <a:pt x="553720" y="0"/>
                    </a:lnTo>
                    <a:cubicBezTo>
                      <a:pt x="247650" y="0"/>
                      <a:pt x="0" y="247650"/>
                      <a:pt x="0" y="553720"/>
                    </a:cubicBezTo>
                    <a:cubicBezTo>
                      <a:pt x="0" y="859790"/>
                      <a:pt x="247650" y="1107440"/>
                      <a:pt x="553720" y="1107440"/>
                    </a:cubicBezTo>
                    <a:lnTo>
                      <a:pt x="5143939" y="1113790"/>
                    </a:lnTo>
                    <a:lnTo>
                      <a:pt x="5696389" y="558800"/>
                    </a:lnTo>
                    <a:lnTo>
                      <a:pt x="5143939" y="0"/>
                    </a:ln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98" name="Picture 97">
              <a:extLst>
                <a:ext uri="{FF2B5EF4-FFF2-40B4-BE49-F238E27FC236}">
                  <a16:creationId xmlns:a16="http://schemas.microsoft.com/office/drawing/2014/main" id="{61976BEF-AF7A-E722-24F7-CA4B329FD148}"/>
                </a:ext>
              </a:extLst>
            </p:cNvPr>
            <p:cNvPicPr>
              <a:picLocks noChangeAspect="1"/>
            </p:cNvPicPr>
            <p:nvPr/>
          </p:nvPicPr>
          <p:blipFill>
            <a:blip r:embed="rId5">
              <a:alphaModFix amt="50000"/>
            </a:blip>
            <a:srcRect t="21770" b="66134"/>
            <a:stretch>
              <a:fillRect/>
            </a:stretch>
          </p:blipFill>
          <p:spPr>
            <a:xfrm>
              <a:off x="5735659" y="4686094"/>
              <a:ext cx="3308269" cy="633021"/>
            </a:xfrm>
            <a:prstGeom prst="rect">
              <a:avLst/>
            </a:prstGeom>
          </p:spPr>
        </p:pic>
        <p:grpSp>
          <p:nvGrpSpPr>
            <p:cNvPr id="99" name="Group 98">
              <a:extLst>
                <a:ext uri="{FF2B5EF4-FFF2-40B4-BE49-F238E27FC236}">
                  <a16:creationId xmlns:a16="http://schemas.microsoft.com/office/drawing/2014/main" id="{CA86AFCE-D689-C59E-985A-502752709CB7}"/>
                </a:ext>
              </a:extLst>
            </p:cNvPr>
            <p:cNvGrpSpPr/>
            <p:nvPr/>
          </p:nvGrpSpPr>
          <p:grpSpPr>
            <a:xfrm>
              <a:off x="5863513" y="3760322"/>
              <a:ext cx="3647604" cy="668693"/>
              <a:chOff x="0" y="0"/>
              <a:chExt cx="5463687" cy="1403026"/>
            </a:xfrm>
            <a:solidFill>
              <a:srgbClr val="701B45"/>
            </a:solidFill>
          </p:grpSpPr>
          <p:sp>
            <p:nvSpPr>
              <p:cNvPr id="100" name="Freeform 10">
                <a:extLst>
                  <a:ext uri="{FF2B5EF4-FFF2-40B4-BE49-F238E27FC236}">
                    <a16:creationId xmlns:a16="http://schemas.microsoft.com/office/drawing/2014/main" id="{E5562A1C-4D1A-E37D-972D-316C3DCFA163}"/>
                  </a:ext>
                </a:extLst>
              </p:cNvPr>
              <p:cNvSpPr/>
              <p:nvPr/>
            </p:nvSpPr>
            <p:spPr>
              <a:xfrm>
                <a:off x="0" y="0"/>
                <a:ext cx="5463687" cy="1403026"/>
              </a:xfrm>
              <a:custGeom>
                <a:avLst/>
                <a:gdLst/>
                <a:ahLst/>
                <a:cxnLst/>
                <a:rect l="l" t="t" r="r" b="b"/>
                <a:pathLst>
                  <a:path w="5463687" h="1113790">
                    <a:moveTo>
                      <a:pt x="4911237" y="0"/>
                    </a:moveTo>
                    <a:lnTo>
                      <a:pt x="553720" y="0"/>
                    </a:lnTo>
                    <a:cubicBezTo>
                      <a:pt x="247650" y="0"/>
                      <a:pt x="0" y="247650"/>
                      <a:pt x="0" y="553720"/>
                    </a:cubicBezTo>
                    <a:cubicBezTo>
                      <a:pt x="0" y="859790"/>
                      <a:pt x="247650" y="1107440"/>
                      <a:pt x="553720" y="1107440"/>
                    </a:cubicBezTo>
                    <a:lnTo>
                      <a:pt x="4911237" y="1113790"/>
                    </a:lnTo>
                    <a:lnTo>
                      <a:pt x="5463687" y="558800"/>
                    </a:lnTo>
                    <a:lnTo>
                      <a:pt x="4911237" y="0"/>
                    </a:lnTo>
                    <a:close/>
                  </a:path>
                </a:pathLst>
              </a:custGeom>
              <a:solidFill>
                <a:schemeClr val="accent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4226AEA7-6C9F-E46F-A698-F39EA50E7BD9}"/>
                </a:ext>
              </a:extLst>
            </p:cNvPr>
            <p:cNvGrpSpPr>
              <a:grpSpLocks noChangeAspect="1"/>
            </p:cNvGrpSpPr>
            <p:nvPr/>
          </p:nvGrpSpPr>
          <p:grpSpPr>
            <a:xfrm>
              <a:off x="5215385" y="4281062"/>
              <a:ext cx="944338" cy="919551"/>
              <a:chOff x="0" y="0"/>
              <a:chExt cx="1708150" cy="1708150"/>
            </a:xfrm>
            <a:solidFill>
              <a:schemeClr val="accent3">
                <a:lumMod val="20000"/>
                <a:lumOff val="80000"/>
              </a:schemeClr>
            </a:solidFill>
          </p:grpSpPr>
          <p:sp>
            <p:nvSpPr>
              <p:cNvPr id="102" name="Freeform 12">
                <a:extLst>
                  <a:ext uri="{FF2B5EF4-FFF2-40B4-BE49-F238E27FC236}">
                    <a16:creationId xmlns:a16="http://schemas.microsoft.com/office/drawing/2014/main" id="{599E8DE6-239F-8E28-AAF4-DE643027D3F0}"/>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3" name="Group 102">
              <a:extLst>
                <a:ext uri="{FF2B5EF4-FFF2-40B4-BE49-F238E27FC236}">
                  <a16:creationId xmlns:a16="http://schemas.microsoft.com/office/drawing/2014/main" id="{1E445CBE-18EB-423C-47EC-BB7217AB06C5}"/>
                </a:ext>
              </a:extLst>
            </p:cNvPr>
            <p:cNvGrpSpPr/>
            <p:nvPr/>
          </p:nvGrpSpPr>
          <p:grpSpPr>
            <a:xfrm rot="10800000">
              <a:off x="2125577" y="2766395"/>
              <a:ext cx="3192546" cy="500896"/>
              <a:chOff x="0" y="0"/>
              <a:chExt cx="5459007" cy="1113790"/>
            </a:xfrm>
            <a:solidFill>
              <a:srgbClr val="701B45"/>
            </a:solidFill>
          </p:grpSpPr>
          <p:sp>
            <p:nvSpPr>
              <p:cNvPr id="104" name="Freeform 14">
                <a:extLst>
                  <a:ext uri="{FF2B5EF4-FFF2-40B4-BE49-F238E27FC236}">
                    <a16:creationId xmlns:a16="http://schemas.microsoft.com/office/drawing/2014/main" id="{F9DBF6B9-3126-E180-0000-92FF2ADAA8BC}"/>
                  </a:ext>
                </a:extLst>
              </p:cNvPr>
              <p:cNvSpPr/>
              <p:nvPr/>
            </p:nvSpPr>
            <p:spPr>
              <a:xfrm>
                <a:off x="0" y="0"/>
                <a:ext cx="5459007" cy="1113790"/>
              </a:xfrm>
              <a:custGeom>
                <a:avLst/>
                <a:gdLst/>
                <a:ahLst/>
                <a:cxnLst/>
                <a:rect l="l" t="t" r="r" b="b"/>
                <a:pathLst>
                  <a:path w="5459007" h="1113790">
                    <a:moveTo>
                      <a:pt x="4906557" y="0"/>
                    </a:moveTo>
                    <a:lnTo>
                      <a:pt x="553720" y="0"/>
                    </a:lnTo>
                    <a:cubicBezTo>
                      <a:pt x="247650" y="0"/>
                      <a:pt x="0" y="247650"/>
                      <a:pt x="0" y="553720"/>
                    </a:cubicBezTo>
                    <a:cubicBezTo>
                      <a:pt x="0" y="859790"/>
                      <a:pt x="247650" y="1107440"/>
                      <a:pt x="553720" y="1107440"/>
                    </a:cubicBezTo>
                    <a:lnTo>
                      <a:pt x="4906557" y="1113790"/>
                    </a:lnTo>
                    <a:lnTo>
                      <a:pt x="5459007" y="558800"/>
                    </a:lnTo>
                    <a:lnTo>
                      <a:pt x="4906557" y="0"/>
                    </a:lnTo>
                    <a:close/>
                  </a:path>
                </a:pathLst>
              </a:custGeom>
              <a:solidFill>
                <a:srgbClr val="00BD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1EEFF36C-74F2-78C7-FF4E-A3C276388D1D}"/>
                </a:ext>
              </a:extLst>
            </p:cNvPr>
            <p:cNvGrpSpPr/>
            <p:nvPr/>
          </p:nvGrpSpPr>
          <p:grpSpPr>
            <a:xfrm>
              <a:off x="6276874" y="2632085"/>
              <a:ext cx="3234242" cy="692220"/>
              <a:chOff x="0" y="-338597"/>
              <a:chExt cx="5123122" cy="1452389"/>
            </a:xfrm>
            <a:solidFill>
              <a:srgbClr val="00BDAB"/>
            </a:solidFill>
          </p:grpSpPr>
          <p:sp>
            <p:nvSpPr>
              <p:cNvPr id="106" name="Freeform 16">
                <a:extLst>
                  <a:ext uri="{FF2B5EF4-FFF2-40B4-BE49-F238E27FC236}">
                    <a16:creationId xmlns:a16="http://schemas.microsoft.com/office/drawing/2014/main" id="{B20DEC68-4042-D7DF-BDF7-31113A09D778}"/>
                  </a:ext>
                </a:extLst>
              </p:cNvPr>
              <p:cNvSpPr/>
              <p:nvPr/>
            </p:nvSpPr>
            <p:spPr>
              <a:xfrm>
                <a:off x="0" y="-338597"/>
                <a:ext cx="5123122" cy="1452389"/>
              </a:xfrm>
              <a:custGeom>
                <a:avLst/>
                <a:gdLst/>
                <a:ahLst/>
                <a:cxnLst/>
                <a:rect l="l" t="t" r="r" b="b"/>
                <a:pathLst>
                  <a:path w="5123122" h="1113790">
                    <a:moveTo>
                      <a:pt x="4570672" y="0"/>
                    </a:moveTo>
                    <a:lnTo>
                      <a:pt x="553720" y="0"/>
                    </a:lnTo>
                    <a:cubicBezTo>
                      <a:pt x="247650" y="0"/>
                      <a:pt x="0" y="247650"/>
                      <a:pt x="0" y="553720"/>
                    </a:cubicBezTo>
                    <a:cubicBezTo>
                      <a:pt x="0" y="859790"/>
                      <a:pt x="247650" y="1107440"/>
                      <a:pt x="553720" y="1107440"/>
                    </a:cubicBezTo>
                    <a:lnTo>
                      <a:pt x="4570672" y="1113790"/>
                    </a:lnTo>
                    <a:lnTo>
                      <a:pt x="5123122" y="558800"/>
                    </a:lnTo>
                    <a:lnTo>
                      <a:pt x="4570672" y="0"/>
                    </a:lnTo>
                    <a:close/>
                  </a:path>
                </a:pathLst>
              </a:custGeom>
              <a:solidFill>
                <a:schemeClr val="accent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7" name="Picture 106">
              <a:extLst>
                <a:ext uri="{FF2B5EF4-FFF2-40B4-BE49-F238E27FC236}">
                  <a16:creationId xmlns:a16="http://schemas.microsoft.com/office/drawing/2014/main" id="{24CC1DA9-4BE1-0633-356A-431A6A6BAEA8}"/>
                </a:ext>
              </a:extLst>
            </p:cNvPr>
            <p:cNvPicPr>
              <a:picLocks noChangeAspect="1"/>
            </p:cNvPicPr>
            <p:nvPr/>
          </p:nvPicPr>
          <p:blipFill>
            <a:blip r:embed="rId5">
              <a:alphaModFix amt="50000"/>
            </a:blip>
            <a:srcRect t="21770" b="66134"/>
            <a:stretch>
              <a:fillRect/>
            </a:stretch>
          </p:blipFill>
          <p:spPr>
            <a:xfrm>
              <a:off x="6001716" y="2608638"/>
              <a:ext cx="3172161" cy="715061"/>
            </a:xfrm>
            <a:prstGeom prst="rect">
              <a:avLst/>
            </a:prstGeom>
          </p:spPr>
        </p:pic>
        <p:pic>
          <p:nvPicPr>
            <p:cNvPr id="108" name="Picture 107">
              <a:extLst>
                <a:ext uri="{FF2B5EF4-FFF2-40B4-BE49-F238E27FC236}">
                  <a16:creationId xmlns:a16="http://schemas.microsoft.com/office/drawing/2014/main" id="{14C3F353-B263-6E17-6567-860FCB215E47}"/>
                </a:ext>
              </a:extLst>
            </p:cNvPr>
            <p:cNvPicPr>
              <a:picLocks noChangeAspect="1"/>
            </p:cNvPicPr>
            <p:nvPr/>
          </p:nvPicPr>
          <p:blipFill>
            <a:blip r:embed="rId5">
              <a:alphaModFix amt="50000"/>
            </a:blip>
            <a:srcRect t="21770" b="66134"/>
            <a:stretch>
              <a:fillRect/>
            </a:stretch>
          </p:blipFill>
          <p:spPr>
            <a:xfrm>
              <a:off x="6001716" y="3760320"/>
              <a:ext cx="2952509" cy="668693"/>
            </a:xfrm>
            <a:prstGeom prst="rect">
              <a:avLst/>
            </a:prstGeom>
          </p:spPr>
        </p:pic>
        <p:pic>
          <p:nvPicPr>
            <p:cNvPr id="109" name="Picture 108">
              <a:extLst>
                <a:ext uri="{FF2B5EF4-FFF2-40B4-BE49-F238E27FC236}">
                  <a16:creationId xmlns:a16="http://schemas.microsoft.com/office/drawing/2014/main" id="{64BD722F-3A45-B058-93C3-1359C92FF1F5}"/>
                </a:ext>
              </a:extLst>
            </p:cNvPr>
            <p:cNvPicPr>
              <a:picLocks noChangeAspect="1"/>
            </p:cNvPicPr>
            <p:nvPr/>
          </p:nvPicPr>
          <p:blipFill>
            <a:blip r:embed="rId5">
              <a:alphaModFix amt="50000"/>
            </a:blip>
            <a:srcRect t="21770" b="66134"/>
            <a:stretch>
              <a:fillRect/>
            </a:stretch>
          </p:blipFill>
          <p:spPr>
            <a:xfrm rot="10800000">
              <a:off x="2675265" y="2757123"/>
              <a:ext cx="2834276" cy="460569"/>
            </a:xfrm>
            <a:prstGeom prst="rect">
              <a:avLst/>
            </a:prstGeom>
          </p:spPr>
        </p:pic>
        <p:grpSp>
          <p:nvGrpSpPr>
            <p:cNvPr id="110" name="Group 109">
              <a:extLst>
                <a:ext uri="{FF2B5EF4-FFF2-40B4-BE49-F238E27FC236}">
                  <a16:creationId xmlns:a16="http://schemas.microsoft.com/office/drawing/2014/main" id="{44E4919B-4666-A027-3B92-C12E61C58800}"/>
                </a:ext>
              </a:extLst>
            </p:cNvPr>
            <p:cNvGrpSpPr>
              <a:grpSpLocks noChangeAspect="1"/>
            </p:cNvGrpSpPr>
            <p:nvPr/>
          </p:nvGrpSpPr>
          <p:grpSpPr>
            <a:xfrm>
              <a:off x="5091152" y="3817705"/>
              <a:ext cx="1192805" cy="1161496"/>
              <a:chOff x="0" y="0"/>
              <a:chExt cx="1708150" cy="1708150"/>
            </a:xfrm>
            <a:solidFill>
              <a:schemeClr val="bg2">
                <a:lumMod val="90000"/>
              </a:schemeClr>
            </a:solidFill>
          </p:grpSpPr>
          <p:sp>
            <p:nvSpPr>
              <p:cNvPr id="111" name="Freeform 21">
                <a:extLst>
                  <a:ext uri="{FF2B5EF4-FFF2-40B4-BE49-F238E27FC236}">
                    <a16:creationId xmlns:a16="http://schemas.microsoft.com/office/drawing/2014/main" id="{E146CFA3-B2A2-E875-EE52-73E329808BB3}"/>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2" name="Group 111">
              <a:extLst>
                <a:ext uri="{FF2B5EF4-FFF2-40B4-BE49-F238E27FC236}">
                  <a16:creationId xmlns:a16="http://schemas.microsoft.com/office/drawing/2014/main" id="{A0B1A4A2-E8EC-B649-20C2-92CDD4CCAC09}"/>
                </a:ext>
              </a:extLst>
            </p:cNvPr>
            <p:cNvGrpSpPr>
              <a:grpSpLocks noChangeAspect="1"/>
            </p:cNvGrpSpPr>
            <p:nvPr/>
          </p:nvGrpSpPr>
          <p:grpSpPr>
            <a:xfrm>
              <a:off x="4924116" y="3158373"/>
              <a:ext cx="1526876" cy="1567120"/>
              <a:chOff x="0" y="0"/>
              <a:chExt cx="1708150" cy="1708150"/>
            </a:xfrm>
          </p:grpSpPr>
          <p:sp>
            <p:nvSpPr>
              <p:cNvPr id="113" name="Freeform 23">
                <a:extLst>
                  <a:ext uri="{FF2B5EF4-FFF2-40B4-BE49-F238E27FC236}">
                    <a16:creationId xmlns:a16="http://schemas.microsoft.com/office/drawing/2014/main" id="{B844454D-BCB4-A271-B30A-7DC6363D7186}"/>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05A47"/>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80AE5D3C-5D2A-ACA9-8961-609FC5AF79FC}"/>
                </a:ext>
              </a:extLst>
            </p:cNvPr>
            <p:cNvGrpSpPr>
              <a:grpSpLocks noChangeAspect="1"/>
            </p:cNvGrpSpPr>
            <p:nvPr/>
          </p:nvGrpSpPr>
          <p:grpSpPr>
            <a:xfrm>
              <a:off x="4794672" y="2530391"/>
              <a:ext cx="1785765" cy="1848483"/>
              <a:chOff x="0" y="0"/>
              <a:chExt cx="1708150" cy="1708150"/>
            </a:xfrm>
          </p:grpSpPr>
          <p:sp>
            <p:nvSpPr>
              <p:cNvPr id="115" name="Freeform 25">
                <a:extLst>
                  <a:ext uri="{FF2B5EF4-FFF2-40B4-BE49-F238E27FC236}">
                    <a16:creationId xmlns:a16="http://schemas.microsoft.com/office/drawing/2014/main" id="{9FBB6FA5-DA93-BF3F-AAE2-FB7331837957}"/>
                  </a:ext>
                </a:extLst>
              </p:cNvPr>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704E8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6" name="Group 115">
              <a:extLst>
                <a:ext uri="{FF2B5EF4-FFF2-40B4-BE49-F238E27FC236}">
                  <a16:creationId xmlns:a16="http://schemas.microsoft.com/office/drawing/2014/main" id="{8F57EF76-422F-F0A1-1FC7-AD8B1F95AC8A}"/>
                </a:ext>
              </a:extLst>
            </p:cNvPr>
            <p:cNvGrpSpPr>
              <a:grpSpLocks noChangeAspect="1"/>
            </p:cNvGrpSpPr>
            <p:nvPr/>
          </p:nvGrpSpPr>
          <p:grpSpPr>
            <a:xfrm>
              <a:off x="4637633" y="1994113"/>
              <a:ext cx="2099842" cy="2011930"/>
              <a:chOff x="0" y="122991"/>
              <a:chExt cx="1708150" cy="1585159"/>
            </a:xfrm>
          </p:grpSpPr>
          <p:sp>
            <p:nvSpPr>
              <p:cNvPr id="117" name="Freeform 27">
                <a:extLst>
                  <a:ext uri="{FF2B5EF4-FFF2-40B4-BE49-F238E27FC236}">
                    <a16:creationId xmlns:a16="http://schemas.microsoft.com/office/drawing/2014/main" id="{63C8611C-AB19-DD94-5AD9-4FFAE0CBEE78}"/>
                  </a:ext>
                </a:extLst>
              </p:cNvPr>
              <p:cNvSpPr/>
              <p:nvPr/>
            </p:nvSpPr>
            <p:spPr>
              <a:xfrm>
                <a:off x="0" y="122991"/>
                <a:ext cx="1708150" cy="1585159"/>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38A3A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8" name="Group 117">
              <a:extLst>
                <a:ext uri="{FF2B5EF4-FFF2-40B4-BE49-F238E27FC236}">
                  <a16:creationId xmlns:a16="http://schemas.microsoft.com/office/drawing/2014/main" id="{E242E1CC-68C3-0FEE-D00E-8ED491BF7EDB}"/>
                </a:ext>
              </a:extLst>
            </p:cNvPr>
            <p:cNvGrpSpPr/>
            <p:nvPr/>
          </p:nvGrpSpPr>
          <p:grpSpPr>
            <a:xfrm>
              <a:off x="4613531" y="1916262"/>
              <a:ext cx="2101891" cy="1336598"/>
              <a:chOff x="14167" y="0"/>
              <a:chExt cx="6321665" cy="6350000"/>
            </a:xfrm>
            <a:solidFill>
              <a:schemeClr val="bg1"/>
            </a:solidFill>
          </p:grpSpPr>
          <p:sp>
            <p:nvSpPr>
              <p:cNvPr id="119" name="Freeform 29">
                <a:extLst>
                  <a:ext uri="{FF2B5EF4-FFF2-40B4-BE49-F238E27FC236}">
                    <a16:creationId xmlns:a16="http://schemas.microsoft.com/office/drawing/2014/main" id="{FFDC01BF-8F5D-C8F1-95A5-7E0CCE830F4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0" name="Group 119">
              <a:extLst>
                <a:ext uri="{FF2B5EF4-FFF2-40B4-BE49-F238E27FC236}">
                  <a16:creationId xmlns:a16="http://schemas.microsoft.com/office/drawing/2014/main" id="{BA3FF4D0-6719-0B7E-95A7-E0683EEA7FE2}"/>
                </a:ext>
              </a:extLst>
            </p:cNvPr>
            <p:cNvGrpSpPr/>
            <p:nvPr/>
          </p:nvGrpSpPr>
          <p:grpSpPr>
            <a:xfrm>
              <a:off x="4654126" y="2001950"/>
              <a:ext cx="2062771" cy="1472580"/>
              <a:chOff x="14167" y="0"/>
              <a:chExt cx="6321665" cy="6350000"/>
            </a:xfrm>
          </p:grpSpPr>
          <p:sp>
            <p:nvSpPr>
              <p:cNvPr id="121" name="Freeform 31">
                <a:extLst>
                  <a:ext uri="{FF2B5EF4-FFF2-40B4-BE49-F238E27FC236}">
                    <a16:creationId xmlns:a16="http://schemas.microsoft.com/office/drawing/2014/main" id="{8D25CDAC-CEA6-E603-76E3-154814854C8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BD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2" name="Group 121">
              <a:extLst>
                <a:ext uri="{FF2B5EF4-FFF2-40B4-BE49-F238E27FC236}">
                  <a16:creationId xmlns:a16="http://schemas.microsoft.com/office/drawing/2014/main" id="{25C1C92B-09F5-C1C7-025C-74B49C60070A}"/>
                </a:ext>
              </a:extLst>
            </p:cNvPr>
            <p:cNvGrpSpPr/>
            <p:nvPr/>
          </p:nvGrpSpPr>
          <p:grpSpPr>
            <a:xfrm>
              <a:off x="5100863" y="2237956"/>
              <a:ext cx="1173382" cy="758547"/>
              <a:chOff x="14167" y="0"/>
              <a:chExt cx="6321665" cy="6350000"/>
            </a:xfrm>
          </p:grpSpPr>
          <p:sp>
            <p:nvSpPr>
              <p:cNvPr id="123" name="Freeform 33">
                <a:extLst>
                  <a:ext uri="{FF2B5EF4-FFF2-40B4-BE49-F238E27FC236}">
                    <a16:creationId xmlns:a16="http://schemas.microsoft.com/office/drawing/2014/main" id="{52ED1873-45D3-E30F-4B15-E5223652503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4" name="TextBox 35">
              <a:extLst>
                <a:ext uri="{FF2B5EF4-FFF2-40B4-BE49-F238E27FC236}">
                  <a16:creationId xmlns:a16="http://schemas.microsoft.com/office/drawing/2014/main" id="{B872684C-8B82-0D4E-29B8-50476A702FA9}"/>
                </a:ext>
              </a:extLst>
            </p:cNvPr>
            <p:cNvSpPr txBox="1"/>
            <p:nvPr/>
          </p:nvSpPr>
          <p:spPr>
            <a:xfrm>
              <a:off x="2495262" y="2943564"/>
              <a:ext cx="2262777"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Bold"/>
                  <a:ea typeface="+mn-ea"/>
                  <a:cs typeface="+mn-cs"/>
                </a:rPr>
                <a:t>Important industry insights on how to evolve the work programme</a:t>
              </a:r>
            </a:p>
          </p:txBody>
        </p:sp>
        <p:sp>
          <p:nvSpPr>
            <p:cNvPr id="125" name="TextBox 36">
              <a:extLst>
                <a:ext uri="{FF2B5EF4-FFF2-40B4-BE49-F238E27FC236}">
                  <a16:creationId xmlns:a16="http://schemas.microsoft.com/office/drawing/2014/main" id="{649EF1BF-2BEA-A63E-AB64-07C662A8A0C2}"/>
                </a:ext>
              </a:extLst>
            </p:cNvPr>
            <p:cNvSpPr txBox="1"/>
            <p:nvPr/>
          </p:nvSpPr>
          <p:spPr>
            <a:xfrm>
              <a:off x="6786209" y="2939946"/>
              <a:ext cx="2676172"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a:ea typeface="+mn-ea"/>
                  <a:cs typeface="+mn-cs"/>
                </a:rPr>
                <a:t>Report on best practice &amp; use cases to advance industry adoption, and regulatory insights</a:t>
              </a:r>
            </a:p>
          </p:txBody>
        </p:sp>
        <p:sp>
          <p:nvSpPr>
            <p:cNvPr id="126" name="TextBox 37">
              <a:extLst>
                <a:ext uri="{FF2B5EF4-FFF2-40B4-BE49-F238E27FC236}">
                  <a16:creationId xmlns:a16="http://schemas.microsoft.com/office/drawing/2014/main" id="{9CE12D22-A950-D499-683B-5F54754DC127}"/>
                </a:ext>
              </a:extLst>
            </p:cNvPr>
            <p:cNvSpPr txBox="1"/>
            <p:nvPr/>
          </p:nvSpPr>
          <p:spPr>
            <a:xfrm>
              <a:off x="6811344" y="2673875"/>
              <a:ext cx="2457206" cy="2296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Inter Bold"/>
                  <a:ea typeface="+mn-ea"/>
                  <a:cs typeface="+mn-cs"/>
                </a:rPr>
                <a:t>Development of Synthetic Data </a:t>
              </a:r>
            </a:p>
          </p:txBody>
        </p:sp>
        <p:sp>
          <p:nvSpPr>
            <p:cNvPr id="127" name="TextBox 38">
              <a:extLst>
                <a:ext uri="{FF2B5EF4-FFF2-40B4-BE49-F238E27FC236}">
                  <a16:creationId xmlns:a16="http://schemas.microsoft.com/office/drawing/2014/main" id="{71941EA1-423A-D28C-08A2-0B3BB542DF59}"/>
                </a:ext>
              </a:extLst>
            </p:cNvPr>
            <p:cNvSpPr txBox="1"/>
            <p:nvPr/>
          </p:nvSpPr>
          <p:spPr>
            <a:xfrm>
              <a:off x="6743210" y="4046233"/>
              <a:ext cx="2211015" cy="3077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Bold"/>
                  <a:ea typeface="+mn-ea"/>
                  <a:cs typeface="+mn-cs"/>
                </a:rPr>
                <a:t>Host data sets in sandbox and make it available for select firms</a:t>
              </a:r>
            </a:p>
          </p:txBody>
        </p:sp>
        <p:sp>
          <p:nvSpPr>
            <p:cNvPr id="128" name="TextBox 39">
              <a:extLst>
                <a:ext uri="{FF2B5EF4-FFF2-40B4-BE49-F238E27FC236}">
                  <a16:creationId xmlns:a16="http://schemas.microsoft.com/office/drawing/2014/main" id="{997CB608-510C-4FD8-E08C-A9ACEDF2F346}"/>
                </a:ext>
              </a:extLst>
            </p:cNvPr>
            <p:cNvSpPr txBox="1"/>
            <p:nvPr/>
          </p:nvSpPr>
          <p:spPr>
            <a:xfrm>
              <a:off x="6772862" y="3786252"/>
              <a:ext cx="2407688" cy="23974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Inter Bold"/>
                  <a:ea typeface="+mn-ea"/>
                  <a:cs typeface="+mn-cs"/>
                </a:rPr>
                <a:t>Hosting &amp; Iteration of Datasets</a:t>
              </a:r>
            </a:p>
          </p:txBody>
        </p:sp>
        <p:sp>
          <p:nvSpPr>
            <p:cNvPr id="129" name="TextBox 41">
              <a:extLst>
                <a:ext uri="{FF2B5EF4-FFF2-40B4-BE49-F238E27FC236}">
                  <a16:creationId xmlns:a16="http://schemas.microsoft.com/office/drawing/2014/main" id="{122CD87D-726E-A20F-1A05-12FB599B2298}"/>
                </a:ext>
              </a:extLst>
            </p:cNvPr>
            <p:cNvSpPr txBox="1"/>
            <p:nvPr/>
          </p:nvSpPr>
          <p:spPr>
            <a:xfrm>
              <a:off x="2632043" y="4108200"/>
              <a:ext cx="2193073" cy="16927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Inter Bold"/>
                <a:ea typeface="+mn-ea"/>
                <a:cs typeface="+mn-cs"/>
              </a:endParaRPr>
            </a:p>
          </p:txBody>
        </p:sp>
        <p:sp>
          <p:nvSpPr>
            <p:cNvPr id="130" name="TextBox 42">
              <a:extLst>
                <a:ext uri="{FF2B5EF4-FFF2-40B4-BE49-F238E27FC236}">
                  <a16:creationId xmlns:a16="http://schemas.microsoft.com/office/drawing/2014/main" id="{3322411F-D386-502B-35CE-C9A690C484B4}"/>
                </a:ext>
              </a:extLst>
            </p:cNvPr>
            <p:cNvSpPr txBox="1"/>
            <p:nvPr/>
          </p:nvSpPr>
          <p:spPr>
            <a:xfrm>
              <a:off x="6208875" y="4871051"/>
              <a:ext cx="2609595" cy="46166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a:ea typeface="+mn-ea"/>
                  <a:cs typeface="+mn-cs"/>
                </a:rPr>
                <a:t>Framework to be created and implemented within Digital Sandbox to advance data collaborations in industry</a:t>
              </a:r>
            </a:p>
          </p:txBody>
        </p:sp>
        <p:sp>
          <p:nvSpPr>
            <p:cNvPr id="131" name="TextBox 43">
              <a:extLst>
                <a:ext uri="{FF2B5EF4-FFF2-40B4-BE49-F238E27FC236}">
                  <a16:creationId xmlns:a16="http://schemas.microsoft.com/office/drawing/2014/main" id="{9AAD0EA5-4904-1075-BAD5-78A5D1877B1C}"/>
                </a:ext>
              </a:extLst>
            </p:cNvPr>
            <p:cNvSpPr txBox="1"/>
            <p:nvPr/>
          </p:nvSpPr>
          <p:spPr>
            <a:xfrm>
              <a:off x="6371423" y="4663759"/>
              <a:ext cx="1907965" cy="2296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Inter Bold"/>
                  <a:ea typeface="+mn-ea"/>
                  <a:cs typeface="+mn-cs"/>
                </a:rPr>
                <a:t>Enable Collaboration</a:t>
              </a:r>
            </a:p>
          </p:txBody>
        </p:sp>
        <p:grpSp>
          <p:nvGrpSpPr>
            <p:cNvPr id="132" name="Group 131">
              <a:extLst>
                <a:ext uri="{FF2B5EF4-FFF2-40B4-BE49-F238E27FC236}">
                  <a16:creationId xmlns:a16="http://schemas.microsoft.com/office/drawing/2014/main" id="{E8CE0B7B-1B08-20E6-5787-C72C77DCEEE4}"/>
                </a:ext>
              </a:extLst>
            </p:cNvPr>
            <p:cNvGrpSpPr>
              <a:grpSpLocks noChangeAspect="1"/>
            </p:cNvGrpSpPr>
            <p:nvPr/>
          </p:nvGrpSpPr>
          <p:grpSpPr>
            <a:xfrm>
              <a:off x="9784120" y="4673386"/>
              <a:ext cx="710879" cy="692220"/>
              <a:chOff x="797824" y="280623"/>
              <a:chExt cx="495300" cy="495300"/>
            </a:xfrm>
          </p:grpSpPr>
          <p:sp>
            <p:nvSpPr>
              <p:cNvPr id="133" name="Freeform 50">
                <a:extLst>
                  <a:ext uri="{FF2B5EF4-FFF2-40B4-BE49-F238E27FC236}">
                    <a16:creationId xmlns:a16="http://schemas.microsoft.com/office/drawing/2014/main" id="{09F9C50E-A02C-3841-E8FD-910CB7CC9A68}"/>
                  </a:ext>
                </a:extLst>
              </p:cNvPr>
              <p:cNvSpPr/>
              <p:nvPr/>
            </p:nvSpPr>
            <p:spPr>
              <a:xfrm>
                <a:off x="797824" y="280623"/>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51">
                <a:extLst>
                  <a:ext uri="{FF2B5EF4-FFF2-40B4-BE49-F238E27FC236}">
                    <a16:creationId xmlns:a16="http://schemas.microsoft.com/office/drawing/2014/main" id="{07676BD8-B018-B967-0C2F-90434F91849F}"/>
                  </a:ext>
                </a:extLst>
              </p:cNvPr>
              <p:cNvSpPr/>
              <p:nvPr/>
            </p:nvSpPr>
            <p:spPr>
              <a:xfrm>
                <a:off x="835924" y="318724"/>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456CC3"/>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5" name="Group 134">
              <a:extLst>
                <a:ext uri="{FF2B5EF4-FFF2-40B4-BE49-F238E27FC236}">
                  <a16:creationId xmlns:a16="http://schemas.microsoft.com/office/drawing/2014/main" id="{87CC2332-77F8-8F91-347A-D30A0401620F}"/>
                </a:ext>
              </a:extLst>
            </p:cNvPr>
            <p:cNvGrpSpPr>
              <a:grpSpLocks noChangeAspect="1"/>
            </p:cNvGrpSpPr>
            <p:nvPr/>
          </p:nvGrpSpPr>
          <p:grpSpPr>
            <a:xfrm>
              <a:off x="9784120" y="3671107"/>
              <a:ext cx="710879" cy="692220"/>
              <a:chOff x="861080" y="310857"/>
              <a:chExt cx="495300" cy="495300"/>
            </a:xfrm>
          </p:grpSpPr>
          <p:sp>
            <p:nvSpPr>
              <p:cNvPr id="136" name="Freeform 53">
                <a:extLst>
                  <a:ext uri="{FF2B5EF4-FFF2-40B4-BE49-F238E27FC236}">
                    <a16:creationId xmlns:a16="http://schemas.microsoft.com/office/drawing/2014/main" id="{D2A7D46F-EAEF-37A0-9625-48CE75406873}"/>
                  </a:ext>
                </a:extLst>
              </p:cNvPr>
              <p:cNvSpPr/>
              <p:nvPr/>
            </p:nvSpPr>
            <p:spPr>
              <a:xfrm>
                <a:off x="861080" y="310857"/>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Freeform 54">
                <a:extLst>
                  <a:ext uri="{FF2B5EF4-FFF2-40B4-BE49-F238E27FC236}">
                    <a16:creationId xmlns:a16="http://schemas.microsoft.com/office/drawing/2014/main" id="{8CC88695-D827-75B7-C09E-0D4BAF0CEF6D}"/>
                  </a:ext>
                </a:extLst>
              </p:cNvPr>
              <p:cNvSpPr/>
              <p:nvPr/>
            </p:nvSpPr>
            <p:spPr>
              <a:xfrm>
                <a:off x="899179" y="348957"/>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chemeClr val="accent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8" name="Group 137">
              <a:extLst>
                <a:ext uri="{FF2B5EF4-FFF2-40B4-BE49-F238E27FC236}">
                  <a16:creationId xmlns:a16="http://schemas.microsoft.com/office/drawing/2014/main" id="{4D0C4779-4C40-54FD-2498-BEB12B8F5DC9}"/>
                </a:ext>
              </a:extLst>
            </p:cNvPr>
            <p:cNvGrpSpPr>
              <a:grpSpLocks noChangeAspect="1"/>
            </p:cNvGrpSpPr>
            <p:nvPr/>
          </p:nvGrpSpPr>
          <p:grpSpPr>
            <a:xfrm>
              <a:off x="1242925" y="2921182"/>
              <a:ext cx="710879" cy="692220"/>
              <a:chOff x="0" y="0"/>
              <a:chExt cx="495300" cy="495300"/>
            </a:xfrm>
          </p:grpSpPr>
          <p:sp>
            <p:nvSpPr>
              <p:cNvPr id="139" name="Freeform 56">
                <a:extLst>
                  <a:ext uri="{FF2B5EF4-FFF2-40B4-BE49-F238E27FC236}">
                    <a16:creationId xmlns:a16="http://schemas.microsoft.com/office/drawing/2014/main" id="{D4B3EB34-F514-44C9-9188-351B8B16E70A}"/>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57">
                <a:extLst>
                  <a:ext uri="{FF2B5EF4-FFF2-40B4-BE49-F238E27FC236}">
                    <a16:creationId xmlns:a16="http://schemas.microsoft.com/office/drawing/2014/main" id="{0432279C-CC86-AC33-B4E1-DB5A0EECBA2F}"/>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BD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1" name="Group 140">
              <a:extLst>
                <a:ext uri="{FF2B5EF4-FFF2-40B4-BE49-F238E27FC236}">
                  <a16:creationId xmlns:a16="http://schemas.microsoft.com/office/drawing/2014/main" id="{C0F030CC-89D5-9AFA-3AB6-2C19798A29A1}"/>
                </a:ext>
              </a:extLst>
            </p:cNvPr>
            <p:cNvGrpSpPr>
              <a:grpSpLocks noChangeAspect="1"/>
            </p:cNvGrpSpPr>
            <p:nvPr/>
          </p:nvGrpSpPr>
          <p:grpSpPr>
            <a:xfrm>
              <a:off x="1193714" y="4424415"/>
              <a:ext cx="710879" cy="692220"/>
              <a:chOff x="0" y="0"/>
              <a:chExt cx="495300" cy="495300"/>
            </a:xfrm>
          </p:grpSpPr>
          <p:sp>
            <p:nvSpPr>
              <p:cNvPr id="142" name="Freeform 59">
                <a:extLst>
                  <a:ext uri="{FF2B5EF4-FFF2-40B4-BE49-F238E27FC236}">
                    <a16:creationId xmlns:a16="http://schemas.microsoft.com/office/drawing/2014/main" id="{815A47D8-C53D-FAFF-D17F-55F4CE1A5DE1}"/>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60">
                <a:extLst>
                  <a:ext uri="{FF2B5EF4-FFF2-40B4-BE49-F238E27FC236}">
                    <a16:creationId xmlns:a16="http://schemas.microsoft.com/office/drawing/2014/main" id="{C7C3C430-8F09-3CB4-7888-B04DD3EB50AD}"/>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00BDAB"/>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44" name="Group 143">
              <a:extLst>
                <a:ext uri="{FF2B5EF4-FFF2-40B4-BE49-F238E27FC236}">
                  <a16:creationId xmlns:a16="http://schemas.microsoft.com/office/drawing/2014/main" id="{6C2361D6-F20E-903A-E4F6-01EF90CF941C}"/>
                </a:ext>
              </a:extLst>
            </p:cNvPr>
            <p:cNvGrpSpPr>
              <a:grpSpLocks noChangeAspect="1"/>
            </p:cNvGrpSpPr>
            <p:nvPr/>
          </p:nvGrpSpPr>
          <p:grpSpPr>
            <a:xfrm>
              <a:off x="9836485" y="2555390"/>
              <a:ext cx="710879" cy="692220"/>
              <a:chOff x="0" y="0"/>
              <a:chExt cx="495300" cy="495300"/>
            </a:xfrm>
          </p:grpSpPr>
          <p:sp>
            <p:nvSpPr>
              <p:cNvPr id="145" name="Freeform 62">
                <a:extLst>
                  <a:ext uri="{FF2B5EF4-FFF2-40B4-BE49-F238E27FC236}">
                    <a16:creationId xmlns:a16="http://schemas.microsoft.com/office/drawing/2014/main" id="{6CFDA11E-37ED-FA00-113E-F906C8A423B4}"/>
                  </a:ext>
                </a:extLst>
              </p:cNvPr>
              <p:cNvSpPr/>
              <p:nvPr/>
            </p:nvSpPr>
            <p:spPr>
              <a:xfrm>
                <a:off x="0" y="0"/>
                <a:ext cx="495300" cy="495300"/>
              </a:xfrm>
              <a:custGeom>
                <a:avLst/>
                <a:gdLst/>
                <a:ahLst/>
                <a:cxnLst/>
                <a:rect l="l" t="t" r="r" b="b"/>
                <a:pathLst>
                  <a:path w="495300" h="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F1F2F2"/>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63">
                <a:extLst>
                  <a:ext uri="{FF2B5EF4-FFF2-40B4-BE49-F238E27FC236}">
                    <a16:creationId xmlns:a16="http://schemas.microsoft.com/office/drawing/2014/main" id="{5E8ABAA1-EA53-ECCB-10B6-0FB5BEB31515}"/>
                  </a:ext>
                </a:extLst>
              </p:cNvPr>
              <p:cNvSpPr/>
              <p:nvPr/>
            </p:nvSpPr>
            <p:spPr>
              <a:xfrm>
                <a:off x="38100" y="38100"/>
                <a:ext cx="419100" cy="419100"/>
              </a:xfrm>
              <a:custGeom>
                <a:avLst/>
                <a:gdLst/>
                <a:ahLst/>
                <a:cxnLst/>
                <a:rect l="l" t="t" r="r" b="b"/>
                <a:pathLst>
                  <a:path w="419100" h="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chemeClr val="accent1"/>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47" name="Graphic 146">
              <a:extLst>
                <a:ext uri="{FF2B5EF4-FFF2-40B4-BE49-F238E27FC236}">
                  <a16:creationId xmlns:a16="http://schemas.microsoft.com/office/drawing/2014/main" id="{C458FFF5-FDF7-37F5-86A3-91F6C60A33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959530" y="4838899"/>
              <a:ext cx="364183" cy="346887"/>
            </a:xfrm>
            <a:prstGeom prst="rect">
              <a:avLst/>
            </a:prstGeom>
          </p:spPr>
        </p:pic>
        <p:pic>
          <p:nvPicPr>
            <p:cNvPr id="148" name="Graphic 147">
              <a:extLst>
                <a:ext uri="{FF2B5EF4-FFF2-40B4-BE49-F238E27FC236}">
                  <a16:creationId xmlns:a16="http://schemas.microsoft.com/office/drawing/2014/main" id="{D27040BC-B72F-5A17-12B1-47E47889A1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09377" y="3850818"/>
              <a:ext cx="293337" cy="367917"/>
            </a:xfrm>
            <a:prstGeom prst="rect">
              <a:avLst/>
            </a:prstGeom>
          </p:spPr>
        </p:pic>
        <p:pic>
          <p:nvPicPr>
            <p:cNvPr id="149" name="Graphic 148">
              <a:extLst>
                <a:ext uri="{FF2B5EF4-FFF2-40B4-BE49-F238E27FC236}">
                  <a16:creationId xmlns:a16="http://schemas.microsoft.com/office/drawing/2014/main" id="{D66D5CD9-897C-A25B-7FC7-6A7B4901B2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61455" y="4633343"/>
              <a:ext cx="378722" cy="310447"/>
            </a:xfrm>
            <a:prstGeom prst="rect">
              <a:avLst/>
            </a:prstGeom>
          </p:spPr>
        </p:pic>
        <p:pic>
          <p:nvPicPr>
            <p:cNvPr id="151" name="Graphic 150">
              <a:extLst>
                <a:ext uri="{FF2B5EF4-FFF2-40B4-BE49-F238E27FC236}">
                  <a16:creationId xmlns:a16="http://schemas.microsoft.com/office/drawing/2014/main" id="{EA63EC9A-3862-4BE1-895E-FEBDC3A5CD1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9975153" y="2650035"/>
              <a:ext cx="368203" cy="398376"/>
            </a:xfrm>
            <a:prstGeom prst="rect">
              <a:avLst/>
            </a:prstGeom>
          </p:spPr>
        </p:pic>
        <p:sp>
          <p:nvSpPr>
            <p:cNvPr id="174" name="TextBox 39">
              <a:extLst>
                <a:ext uri="{FF2B5EF4-FFF2-40B4-BE49-F238E27FC236}">
                  <a16:creationId xmlns:a16="http://schemas.microsoft.com/office/drawing/2014/main" id="{2779BCAF-6E1C-9370-AD8B-5679F0D8155A}"/>
                </a:ext>
              </a:extLst>
            </p:cNvPr>
            <p:cNvSpPr txBox="1"/>
            <p:nvPr/>
          </p:nvSpPr>
          <p:spPr>
            <a:xfrm>
              <a:off x="2501516" y="2735158"/>
              <a:ext cx="2119142" cy="2296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Inter Bold"/>
                  <a:ea typeface="+mn-ea"/>
                  <a:cs typeface="+mn-cs"/>
                </a:rPr>
                <a:t>Industry Call for Input</a:t>
              </a:r>
            </a:p>
          </p:txBody>
        </p:sp>
        <p:sp>
          <p:nvSpPr>
            <p:cNvPr id="179" name="TextBox 43">
              <a:extLst>
                <a:ext uri="{FF2B5EF4-FFF2-40B4-BE49-F238E27FC236}">
                  <a16:creationId xmlns:a16="http://schemas.microsoft.com/office/drawing/2014/main" id="{DB81DC80-D84D-918C-08A0-22689F04BDE4}"/>
                </a:ext>
              </a:extLst>
            </p:cNvPr>
            <p:cNvSpPr txBox="1"/>
            <p:nvPr/>
          </p:nvSpPr>
          <p:spPr>
            <a:xfrm>
              <a:off x="2403359" y="4214657"/>
              <a:ext cx="2525020" cy="23974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Inter Bold"/>
                  <a:ea typeface="+mn-ea"/>
                  <a:cs typeface="+mn-cs"/>
                </a:rPr>
                <a:t>Industry Call For Input</a:t>
              </a:r>
            </a:p>
          </p:txBody>
        </p:sp>
        <p:pic>
          <p:nvPicPr>
            <p:cNvPr id="187" name="Graphic 186" descr="Document with solid fill">
              <a:extLst>
                <a:ext uri="{FF2B5EF4-FFF2-40B4-BE49-F238E27FC236}">
                  <a16:creationId xmlns:a16="http://schemas.microsoft.com/office/drawing/2014/main" id="{44CF8908-D3B6-CCBA-24BC-276E49F8ED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384747" y="3071329"/>
              <a:ext cx="379131" cy="379131"/>
            </a:xfrm>
            <a:prstGeom prst="rect">
              <a:avLst/>
            </a:prstGeom>
          </p:spPr>
        </p:pic>
        <p:sp>
          <p:nvSpPr>
            <p:cNvPr id="202" name="TextBox 35">
              <a:extLst>
                <a:ext uri="{FF2B5EF4-FFF2-40B4-BE49-F238E27FC236}">
                  <a16:creationId xmlns:a16="http://schemas.microsoft.com/office/drawing/2014/main" id="{8942D45E-B441-3E42-6F79-D332E4BE29F8}"/>
                </a:ext>
              </a:extLst>
            </p:cNvPr>
            <p:cNvSpPr txBox="1"/>
            <p:nvPr/>
          </p:nvSpPr>
          <p:spPr>
            <a:xfrm>
              <a:off x="2495899" y="3486528"/>
              <a:ext cx="2262777" cy="46166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Inter Bold"/>
                  <a:ea typeface="+mn-ea"/>
                  <a:cs typeface="+mn-cs"/>
                </a:rPr>
                <a:t>Active research with expert academics and industry on addressing key challenges in Synthetic Data</a:t>
              </a:r>
            </a:p>
          </p:txBody>
        </p:sp>
        <p:sp>
          <p:nvSpPr>
            <p:cNvPr id="203" name="TextBox 39">
              <a:extLst>
                <a:ext uri="{FF2B5EF4-FFF2-40B4-BE49-F238E27FC236}">
                  <a16:creationId xmlns:a16="http://schemas.microsoft.com/office/drawing/2014/main" id="{A66F9C53-112E-1E52-A539-78E554C2D0F0}"/>
                </a:ext>
              </a:extLst>
            </p:cNvPr>
            <p:cNvSpPr txBox="1"/>
            <p:nvPr/>
          </p:nvSpPr>
          <p:spPr>
            <a:xfrm>
              <a:off x="2475588" y="3287401"/>
              <a:ext cx="2119142" cy="22961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96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Inter Bold"/>
                  <a:ea typeface="+mn-ea"/>
                  <a:cs typeface="+mn-cs"/>
                </a:rPr>
                <a:t>Ongoing Research</a:t>
              </a:r>
            </a:p>
          </p:txBody>
        </p:sp>
      </p:grpSp>
      <p:cxnSp>
        <p:nvCxnSpPr>
          <p:cNvPr id="219" name="Straight Connector 218">
            <a:extLst>
              <a:ext uri="{FF2B5EF4-FFF2-40B4-BE49-F238E27FC236}">
                <a16:creationId xmlns:a16="http://schemas.microsoft.com/office/drawing/2014/main" id="{0F33F2CC-CA52-1F5A-CE09-9EFA917D4433}"/>
              </a:ext>
            </a:extLst>
          </p:cNvPr>
          <p:cNvCxnSpPr/>
          <p:nvPr/>
        </p:nvCxnSpPr>
        <p:spPr>
          <a:xfrm>
            <a:off x="368153" y="1169175"/>
            <a:ext cx="10243921" cy="0"/>
          </a:xfrm>
          <a:prstGeom prst="line">
            <a:avLst/>
          </a:prstGeom>
          <a:ln w="28575">
            <a:solidFill>
              <a:srgbClr val="701B45">
                <a:alpha val="20000"/>
              </a:srgb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3CD2909-81DF-B2B9-4B68-2A3FBD412EE9}"/>
              </a:ext>
            </a:extLst>
          </p:cNvPr>
          <p:cNvGrpSpPr/>
          <p:nvPr/>
        </p:nvGrpSpPr>
        <p:grpSpPr>
          <a:xfrm>
            <a:off x="1929197" y="5705652"/>
            <a:ext cx="5325286" cy="715710"/>
            <a:chOff x="-274882" y="5160919"/>
            <a:chExt cx="5325286" cy="715710"/>
          </a:xfrm>
        </p:grpSpPr>
        <p:sp>
          <p:nvSpPr>
            <p:cNvPr id="4" name="TextBox 3">
              <a:extLst>
                <a:ext uri="{FF2B5EF4-FFF2-40B4-BE49-F238E27FC236}">
                  <a16:creationId xmlns:a16="http://schemas.microsoft.com/office/drawing/2014/main" id="{A87E6248-715C-1257-0E4E-2EC6FA747325}"/>
                </a:ext>
              </a:extLst>
            </p:cNvPr>
            <p:cNvSpPr txBox="1"/>
            <p:nvPr/>
          </p:nvSpPr>
          <p:spPr>
            <a:xfrm>
              <a:off x="-274882" y="5414964"/>
              <a:ext cx="3579798" cy="461665"/>
            </a:xfrm>
            <a:prstGeom prst="rect">
              <a:avLst/>
            </a:prstGeom>
            <a:solidFill>
              <a:schemeClr val="bg2">
                <a:lumMod val="8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Advance research and collaborate with experts to identify and share best practice </a:t>
              </a:r>
            </a:p>
          </p:txBody>
        </p:sp>
        <p:sp>
          <p:nvSpPr>
            <p:cNvPr id="5" name="TextBox 73">
              <a:extLst>
                <a:ext uri="{FF2B5EF4-FFF2-40B4-BE49-F238E27FC236}">
                  <a16:creationId xmlns:a16="http://schemas.microsoft.com/office/drawing/2014/main" id="{0019E408-BE91-5A28-85B4-82EC01213743}"/>
                </a:ext>
              </a:extLst>
            </p:cNvPr>
            <p:cNvSpPr txBox="1"/>
            <p:nvPr/>
          </p:nvSpPr>
          <p:spPr>
            <a:xfrm>
              <a:off x="-270961" y="5160919"/>
              <a:ext cx="5321365" cy="246221"/>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3" normalizeH="0" baseline="0" noProof="0">
                  <a:ln>
                    <a:noFill/>
                  </a:ln>
                  <a:solidFill>
                    <a:srgbClr val="38A3A5"/>
                  </a:solidFill>
                  <a:effectLst/>
                  <a:uLnTx/>
                  <a:uFillTx/>
                  <a:latin typeface="Open Sauce Bold"/>
                  <a:ea typeface="+mn-ea"/>
                  <a:cs typeface="+mn-cs"/>
                </a:rPr>
                <a:t>Research &amp; Engagement</a:t>
              </a:r>
            </a:p>
          </p:txBody>
        </p:sp>
      </p:grpSp>
    </p:spTree>
    <p:extLst>
      <p:ext uri="{BB962C8B-B14F-4D97-AF65-F5344CB8AC3E}">
        <p14:creationId xmlns:p14="http://schemas.microsoft.com/office/powerpoint/2010/main" val="2791911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558AE74-33CD-4D8A-BBFC-D66345D08ADA}"/>
              </a:ext>
            </a:extLst>
          </p:cNvPr>
          <p:cNvSpPr txBox="1">
            <a:spLocks/>
          </p:cNvSpPr>
          <p:nvPr/>
        </p:nvSpPr>
        <p:spPr>
          <a:xfrm>
            <a:off x="914400" y="317007"/>
            <a:ext cx="10523253" cy="1393886"/>
          </a:xfrm>
          <a:prstGeom prst="rect">
            <a:avLst/>
          </a:prstGeom>
        </p:spPr>
        <p:txBody>
          <a:bodyPr vert="horz" lIns="0" tIns="0" rIns="0" bIns="0" rtlCol="0" anchor="ctr">
            <a:normAutofit/>
          </a:bodyPr>
          <a:lstStyle>
            <a:lvl1pPr algn="l" defTabSz="914400" rtl="0" eaLnBrk="1" latinLnBrk="0" hangingPunct="1">
              <a:spcBef>
                <a:spcPct val="0"/>
              </a:spcBef>
              <a:buNone/>
              <a:defRPr sz="3400" b="1" kern="1200">
                <a:solidFill>
                  <a:srgbClr val="701B45"/>
                </a:solidFill>
                <a:latin typeface="+mn-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400" b="0" i="0" u="none" strike="noStrike" kern="1200" cap="none" spc="0" normalizeH="0" baseline="0" noProof="0">
                <a:ln>
                  <a:noFill/>
                </a:ln>
                <a:solidFill>
                  <a:srgbClr val="701B45"/>
                </a:solidFill>
                <a:effectLst/>
                <a:uLnTx/>
                <a:uFillTx/>
                <a:latin typeface="Verdana"/>
                <a:ea typeface="+mj-ea"/>
                <a:cs typeface="+mj-cs"/>
              </a:rPr>
              <a:t>Synthetic Data Expert Group Update</a:t>
            </a:r>
          </a:p>
        </p:txBody>
      </p:sp>
      <p:sp>
        <p:nvSpPr>
          <p:cNvPr id="19" name="Text Placeholder 3">
            <a:extLst>
              <a:ext uri="{FF2B5EF4-FFF2-40B4-BE49-F238E27FC236}">
                <a16:creationId xmlns:a16="http://schemas.microsoft.com/office/drawing/2014/main" id="{35E1A800-BFB3-AB7F-3455-666F53F8E7BF}"/>
              </a:ext>
            </a:extLst>
          </p:cNvPr>
          <p:cNvSpPr txBox="1">
            <a:spLocks/>
          </p:cNvSpPr>
          <p:nvPr/>
        </p:nvSpPr>
        <p:spPr>
          <a:xfrm>
            <a:off x="146279" y="1566585"/>
            <a:ext cx="11042421" cy="1219715"/>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107000"/>
              </a:lnSpc>
              <a:spcBef>
                <a:spcPts val="50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Calibri"/>
              </a:rPr>
              <a:t>The SDEG was set-up in response to the Call for Input which highlighted the FCA’s important role as an industry convener.</a:t>
            </a:r>
          </a:p>
          <a:p>
            <a:pPr marL="457200" marR="0" lvl="1" indent="0" algn="l" defTabSz="914400" rtl="0" eaLnBrk="1" fontAlgn="auto" latinLnBrk="0" hangingPunct="1">
              <a:lnSpc>
                <a:spcPct val="107000"/>
              </a:lnSpc>
              <a:spcBef>
                <a:spcPts val="50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Calibri"/>
              </a:rPr>
              <a:t>The FCA has created the SDEG to help address two problem statements:</a:t>
            </a:r>
          </a:p>
        </p:txBody>
      </p:sp>
      <p:cxnSp>
        <p:nvCxnSpPr>
          <p:cNvPr id="67" name="Straight Connector 66">
            <a:extLst>
              <a:ext uri="{FF2B5EF4-FFF2-40B4-BE49-F238E27FC236}">
                <a16:creationId xmlns:a16="http://schemas.microsoft.com/office/drawing/2014/main" id="{B1C38090-1183-AAF6-661C-2E1343A1C711}"/>
              </a:ext>
            </a:extLst>
          </p:cNvPr>
          <p:cNvCxnSpPr/>
          <p:nvPr/>
        </p:nvCxnSpPr>
        <p:spPr>
          <a:xfrm>
            <a:off x="348947" y="1397775"/>
            <a:ext cx="10243921" cy="0"/>
          </a:xfrm>
          <a:prstGeom prst="line">
            <a:avLst/>
          </a:prstGeom>
          <a:ln w="28575">
            <a:solidFill>
              <a:srgbClr val="701B45">
                <a:alpha val="20000"/>
              </a:srgbClr>
            </a:solidFill>
          </a:ln>
        </p:spPr>
        <p:style>
          <a:lnRef idx="1">
            <a:schemeClr val="accent1"/>
          </a:lnRef>
          <a:fillRef idx="0">
            <a:schemeClr val="accent1"/>
          </a:fillRef>
          <a:effectRef idx="0">
            <a:schemeClr val="accent1"/>
          </a:effectRef>
          <a:fontRef idx="minor">
            <a:schemeClr val="tx1"/>
          </a:fontRef>
        </p:style>
      </p:cxnSp>
      <p:sp>
        <p:nvSpPr>
          <p:cNvPr id="68" name="Slide Number Placeholder 2">
            <a:extLst>
              <a:ext uri="{FF2B5EF4-FFF2-40B4-BE49-F238E27FC236}">
                <a16:creationId xmlns:a16="http://schemas.microsoft.com/office/drawing/2014/main" id="{571D7CF8-F47E-C25F-F54A-A129FF78EBCA}"/>
              </a:ext>
            </a:extLst>
          </p:cNvPr>
          <p:cNvSpPr txBox="1">
            <a:spLocks/>
          </p:cNvSpPr>
          <p:nvPr/>
        </p:nvSpPr>
        <p:spPr>
          <a:xfrm>
            <a:off x="146279" y="6358754"/>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000" b="0" i="0" u="none" strike="noStrike" kern="1200" cap="none" spc="0" normalizeH="0" baseline="0" noProof="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9" name="Oval 68">
            <a:extLst>
              <a:ext uri="{FF2B5EF4-FFF2-40B4-BE49-F238E27FC236}">
                <a16:creationId xmlns:a16="http://schemas.microsoft.com/office/drawing/2014/main" id="{300CEBB2-B7A5-3502-EE7E-1EB3C8E5D9F0}"/>
              </a:ext>
            </a:extLst>
          </p:cNvPr>
          <p:cNvSpPr/>
          <p:nvPr/>
        </p:nvSpPr>
        <p:spPr>
          <a:xfrm>
            <a:off x="1079414" y="2938373"/>
            <a:ext cx="1520327" cy="1508859"/>
          </a:xfrm>
          <a:prstGeom prst="ellipse">
            <a:avLst/>
          </a:prstGeom>
          <a:solidFill>
            <a:srgbClr val="002E58">
              <a:alpha val="69804"/>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sp>
        <p:nvSpPr>
          <p:cNvPr id="70" name="Oval 69">
            <a:extLst>
              <a:ext uri="{FF2B5EF4-FFF2-40B4-BE49-F238E27FC236}">
                <a16:creationId xmlns:a16="http://schemas.microsoft.com/office/drawing/2014/main" id="{E729989A-B40C-1D4B-DEA0-AC69285D5AE4}"/>
              </a:ext>
            </a:extLst>
          </p:cNvPr>
          <p:cNvSpPr/>
          <p:nvPr/>
        </p:nvSpPr>
        <p:spPr>
          <a:xfrm>
            <a:off x="1343109" y="3185254"/>
            <a:ext cx="992936" cy="1015096"/>
          </a:xfrm>
          <a:prstGeom prst="ellipse">
            <a:avLst/>
          </a:prstGeom>
          <a:solidFill>
            <a:schemeClr val="bg1"/>
          </a:solidFill>
          <a:ln w="76200">
            <a:solidFill>
              <a:srgbClr val="002E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sp>
        <p:nvSpPr>
          <p:cNvPr id="71" name="Oval 70">
            <a:extLst>
              <a:ext uri="{FF2B5EF4-FFF2-40B4-BE49-F238E27FC236}">
                <a16:creationId xmlns:a16="http://schemas.microsoft.com/office/drawing/2014/main" id="{1112823C-31F7-B803-667A-4F8386D75179}"/>
              </a:ext>
            </a:extLst>
          </p:cNvPr>
          <p:cNvSpPr/>
          <p:nvPr/>
        </p:nvSpPr>
        <p:spPr>
          <a:xfrm>
            <a:off x="1971426" y="3999667"/>
            <a:ext cx="1520327" cy="1508859"/>
          </a:xfrm>
          <a:prstGeom prst="ellipse">
            <a:avLst/>
          </a:prstGeom>
          <a:solidFill>
            <a:srgbClr val="006086">
              <a:alpha val="69804"/>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sp>
        <p:nvSpPr>
          <p:cNvPr id="72" name="Oval 71">
            <a:extLst>
              <a:ext uri="{FF2B5EF4-FFF2-40B4-BE49-F238E27FC236}">
                <a16:creationId xmlns:a16="http://schemas.microsoft.com/office/drawing/2014/main" id="{D6E50356-E912-392B-1F0A-198CC3FC5A51}"/>
              </a:ext>
            </a:extLst>
          </p:cNvPr>
          <p:cNvSpPr/>
          <p:nvPr/>
        </p:nvSpPr>
        <p:spPr>
          <a:xfrm>
            <a:off x="2235122" y="4246548"/>
            <a:ext cx="992936" cy="1015095"/>
          </a:xfrm>
          <a:prstGeom prst="ellipse">
            <a:avLst/>
          </a:prstGeom>
          <a:solidFill>
            <a:schemeClr val="bg1"/>
          </a:solidFill>
          <a:ln w="76200">
            <a:solidFill>
              <a:srgbClr val="0060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sp>
        <p:nvSpPr>
          <p:cNvPr id="73" name="Oval 72">
            <a:extLst>
              <a:ext uri="{FF2B5EF4-FFF2-40B4-BE49-F238E27FC236}">
                <a16:creationId xmlns:a16="http://schemas.microsoft.com/office/drawing/2014/main" id="{790D8B33-F534-AB49-240D-DCB456F5993A}"/>
              </a:ext>
            </a:extLst>
          </p:cNvPr>
          <p:cNvSpPr/>
          <p:nvPr/>
        </p:nvSpPr>
        <p:spPr>
          <a:xfrm>
            <a:off x="2863438" y="5066632"/>
            <a:ext cx="1520327" cy="1508859"/>
          </a:xfrm>
          <a:prstGeom prst="ellipse">
            <a:avLst/>
          </a:prstGeom>
          <a:solidFill>
            <a:srgbClr val="1CADE4">
              <a:alpha val="69804"/>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sp>
        <p:nvSpPr>
          <p:cNvPr id="74" name="Oval 73">
            <a:extLst>
              <a:ext uri="{FF2B5EF4-FFF2-40B4-BE49-F238E27FC236}">
                <a16:creationId xmlns:a16="http://schemas.microsoft.com/office/drawing/2014/main" id="{86FD218F-DBD3-BFE7-2C59-20FF32DEF216}"/>
              </a:ext>
            </a:extLst>
          </p:cNvPr>
          <p:cNvSpPr/>
          <p:nvPr/>
        </p:nvSpPr>
        <p:spPr>
          <a:xfrm>
            <a:off x="3127133" y="5307843"/>
            <a:ext cx="992936" cy="1015096"/>
          </a:xfrm>
          <a:prstGeom prst="ellipse">
            <a:avLst/>
          </a:prstGeom>
          <a:solidFill>
            <a:schemeClr val="bg1"/>
          </a:solidFill>
          <a:ln w="76200">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a:ea typeface="+mn-ea"/>
              <a:cs typeface="+mn-cs"/>
            </a:endParaRPr>
          </a:p>
        </p:txBody>
      </p:sp>
      <p:pic>
        <p:nvPicPr>
          <p:cNvPr id="75" name="Graphic 74" descr="Connections outline">
            <a:extLst>
              <a:ext uri="{FF2B5EF4-FFF2-40B4-BE49-F238E27FC236}">
                <a16:creationId xmlns:a16="http://schemas.microsoft.com/office/drawing/2014/main" id="{66F56C43-58D7-5222-7134-D15A58C403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6091" y="4348694"/>
            <a:ext cx="808367" cy="808367"/>
          </a:xfrm>
          <a:prstGeom prst="rect">
            <a:avLst/>
          </a:prstGeom>
        </p:spPr>
      </p:pic>
      <p:pic>
        <p:nvPicPr>
          <p:cNvPr id="77" name="Graphic 76" descr="Badge Tick outline">
            <a:extLst>
              <a:ext uri="{FF2B5EF4-FFF2-40B4-BE49-F238E27FC236}">
                <a16:creationId xmlns:a16="http://schemas.microsoft.com/office/drawing/2014/main" id="{06911B45-BCC3-8D9E-49B6-BF3A8F1F96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4474" y="5386264"/>
            <a:ext cx="858253" cy="858253"/>
          </a:xfrm>
          <a:prstGeom prst="rect">
            <a:avLst/>
          </a:prstGeom>
        </p:spPr>
      </p:pic>
      <p:cxnSp>
        <p:nvCxnSpPr>
          <p:cNvPr id="78" name="Straight Connector 77">
            <a:extLst>
              <a:ext uri="{FF2B5EF4-FFF2-40B4-BE49-F238E27FC236}">
                <a16:creationId xmlns:a16="http://schemas.microsoft.com/office/drawing/2014/main" id="{85665EB9-67E0-9C05-8251-E9A91FE59F5B}"/>
              </a:ext>
            </a:extLst>
          </p:cNvPr>
          <p:cNvCxnSpPr>
            <a:cxnSpLocks/>
          </p:cNvCxnSpPr>
          <p:nvPr/>
        </p:nvCxnSpPr>
        <p:spPr>
          <a:xfrm>
            <a:off x="2599741" y="3688487"/>
            <a:ext cx="1897801"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87F85F8-D624-3631-7502-373F909875AD}"/>
              </a:ext>
            </a:extLst>
          </p:cNvPr>
          <p:cNvSpPr txBox="1"/>
          <p:nvPr/>
        </p:nvSpPr>
        <p:spPr>
          <a:xfrm>
            <a:off x="4497542" y="3257600"/>
            <a:ext cx="7129944" cy="98488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2E58"/>
                </a:solidFill>
                <a:effectLst/>
                <a:uLnTx/>
                <a:uFillTx/>
                <a:latin typeface="Verdana"/>
                <a:ea typeface="Verdana"/>
                <a:cs typeface="+mn-cs"/>
              </a:rPr>
              <a:t>Output 1: Using synthetic data in FS report</a:t>
            </a:r>
            <a:endParaRPr kumimoji="0" lang="en-GB" sz="1600" b="1" i="0" u="none" strike="noStrike" kern="1200" cap="none" spc="0" normalizeH="0" baseline="0" noProof="0">
              <a:ln>
                <a:noFill/>
              </a:ln>
              <a:solidFill>
                <a:prstClr val="black"/>
              </a:solidFill>
              <a:effectLst/>
              <a:uLnTx/>
              <a:uFillTx/>
              <a:latin typeface="Verdana"/>
              <a:ea typeface="Verdan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Verdana"/>
                <a:ea typeface="Verdana"/>
                <a:cs typeface="+mn-cs"/>
              </a:rPr>
              <a:t>Publication of a report outlining how synthetic data can be applied to a range of uses cases across FS, including fraud, credit scoring, open banking and AML controls. Published in Q1 2024. </a:t>
            </a:r>
            <a:endParaRPr kumimoji="0" lang="en-GB"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80" name="TextBox 79">
            <a:extLst>
              <a:ext uri="{FF2B5EF4-FFF2-40B4-BE49-F238E27FC236}">
                <a16:creationId xmlns:a16="http://schemas.microsoft.com/office/drawing/2014/main" id="{B6C95D4D-8882-4B38-FF24-A21F9192A4A2}"/>
              </a:ext>
            </a:extLst>
          </p:cNvPr>
          <p:cNvSpPr txBox="1"/>
          <p:nvPr/>
        </p:nvSpPr>
        <p:spPr>
          <a:xfrm>
            <a:off x="5459016" y="4361626"/>
            <a:ext cx="6134430" cy="98488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006086"/>
                </a:solidFill>
                <a:effectLst/>
                <a:uLnTx/>
                <a:uFillTx/>
                <a:latin typeface="Verdana"/>
                <a:ea typeface="Verdana"/>
                <a:cs typeface="+mn-cs"/>
              </a:rPr>
              <a:t>Output 2: Collaboration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Verdana"/>
                <a:ea typeface="Verdana"/>
                <a:cs typeface="+mn-cs"/>
              </a:rPr>
              <a:t>Create an effective framework for collaboration across industry, regulators, academia on issues related to synthetic data. Delivered by Nov 2024. </a:t>
            </a:r>
            <a:endParaRPr kumimoji="0" lang="en-GB"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81" name="TextBox 80">
            <a:extLst>
              <a:ext uri="{FF2B5EF4-FFF2-40B4-BE49-F238E27FC236}">
                <a16:creationId xmlns:a16="http://schemas.microsoft.com/office/drawing/2014/main" id="{3C5C7942-401D-5BFF-DE3E-65E2142772B6}"/>
              </a:ext>
            </a:extLst>
          </p:cNvPr>
          <p:cNvSpPr txBox="1"/>
          <p:nvPr/>
        </p:nvSpPr>
        <p:spPr>
          <a:xfrm>
            <a:off x="6281566" y="5523002"/>
            <a:ext cx="55237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rgbClr val="1CADE4"/>
                </a:solidFill>
                <a:effectLst/>
                <a:uLnTx/>
                <a:uFillTx/>
                <a:latin typeface="Verdana" panose="020B0604030504040204" pitchFamily="34" charset="0"/>
                <a:ea typeface="Verdana" panose="020B0604030504040204" pitchFamily="34" charset="0"/>
                <a:cs typeface="+mn-cs"/>
              </a:rPr>
              <a:t>Optional extension to test framework in digital sandbox (November 2024 onwards)</a:t>
            </a:r>
            <a:endParaRPr kumimoji="0" lang="en-GB"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cxnSp>
        <p:nvCxnSpPr>
          <p:cNvPr id="82" name="Straight Connector 81">
            <a:extLst>
              <a:ext uri="{FF2B5EF4-FFF2-40B4-BE49-F238E27FC236}">
                <a16:creationId xmlns:a16="http://schemas.microsoft.com/office/drawing/2014/main" id="{C4DA5BBA-F27F-003C-5E7A-DAB864E0CFA7}"/>
              </a:ext>
            </a:extLst>
          </p:cNvPr>
          <p:cNvCxnSpPr>
            <a:cxnSpLocks/>
          </p:cNvCxnSpPr>
          <p:nvPr/>
        </p:nvCxnSpPr>
        <p:spPr>
          <a:xfrm>
            <a:off x="3491753" y="4665268"/>
            <a:ext cx="1897801"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5D0C7F-60A9-9ABD-837E-C7BD66E4F03B}"/>
              </a:ext>
            </a:extLst>
          </p:cNvPr>
          <p:cNvCxnSpPr>
            <a:cxnSpLocks/>
          </p:cNvCxnSpPr>
          <p:nvPr/>
        </p:nvCxnSpPr>
        <p:spPr>
          <a:xfrm>
            <a:off x="4383765" y="5782696"/>
            <a:ext cx="1897801"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pic>
        <p:nvPicPr>
          <p:cNvPr id="84" name="Picture 83" descr="Chart&#10;&#10;Description automatically generated">
            <a:extLst>
              <a:ext uri="{FF2B5EF4-FFF2-40B4-BE49-F238E27FC236}">
                <a16:creationId xmlns:a16="http://schemas.microsoft.com/office/drawing/2014/main" id="{EC510741-457F-F839-7F71-A08EA279E89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0818063" y="42647"/>
            <a:ext cx="1350403" cy="913551"/>
          </a:xfrm>
          <a:prstGeom prst="rect">
            <a:avLst/>
          </a:prstGeom>
        </p:spPr>
      </p:pic>
      <p:pic>
        <p:nvPicPr>
          <p:cNvPr id="85" name="Graphic 84" descr="Document with solid fill">
            <a:extLst>
              <a:ext uri="{FF2B5EF4-FFF2-40B4-BE49-F238E27FC236}">
                <a16:creationId xmlns:a16="http://schemas.microsoft.com/office/drawing/2014/main" id="{7EFED7CD-7683-9BDE-F307-FEFB5446D6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91000" y="3284992"/>
            <a:ext cx="768725" cy="768725"/>
          </a:xfrm>
          <a:prstGeom prst="rect">
            <a:avLst/>
          </a:prstGeom>
        </p:spPr>
      </p:pic>
      <p:sp>
        <p:nvSpPr>
          <p:cNvPr id="89" name="TextBox 88">
            <a:extLst>
              <a:ext uri="{FF2B5EF4-FFF2-40B4-BE49-F238E27FC236}">
                <a16:creationId xmlns:a16="http://schemas.microsoft.com/office/drawing/2014/main" id="{D06CD10C-F5BE-5CC6-42FF-F61C649E5F0E}"/>
              </a:ext>
            </a:extLst>
          </p:cNvPr>
          <p:cNvSpPr txBox="1"/>
          <p:nvPr/>
        </p:nvSpPr>
        <p:spPr>
          <a:xfrm>
            <a:off x="1063914" y="2107857"/>
            <a:ext cx="5181600" cy="415498"/>
          </a:xfrm>
          <a:prstGeom prst="rect">
            <a:avLst/>
          </a:prstGeom>
          <a:solidFill>
            <a:schemeClr val="bg2">
              <a:lumMod val="8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82550" marR="0" lvl="0" indent="0" algn="l" defTabSz="914400" rtl="0" eaLnBrk="1" fontAlgn="base" latinLnBrk="0" hangingPunct="1">
              <a:lnSpc>
                <a:spcPct val="100000"/>
              </a:lnSpc>
              <a:spcBef>
                <a:spcPct val="0"/>
              </a:spcBef>
              <a:spcAft>
                <a:spcPct val="0"/>
              </a:spcAft>
              <a:buClrTx/>
              <a:buSzPct val="85000"/>
              <a:buFontTx/>
              <a:buNone/>
              <a:tabLst/>
              <a:defRPr/>
            </a:pPr>
            <a:r>
              <a:rPr kumimoji="0" lang="en-GB" sz="1050" b="0" i="0" u="none" strike="noStrike" kern="0" cap="none" spc="0" normalizeH="0" baseline="0" noProof="0">
                <a:ln>
                  <a:noFill/>
                </a:ln>
                <a:solidFill>
                  <a:prstClr val="black"/>
                </a:solidFill>
                <a:effectLst/>
                <a:uLnTx/>
                <a:uFillTx/>
                <a:latin typeface="Verdana"/>
                <a:ea typeface="ＭＳ Ｐゴシック"/>
                <a:cs typeface="Arial"/>
              </a:rPr>
              <a:t>How might we encourage the adoption of synthetic data and PETs to enable privacy-secure data sharing, and therefore innovation, in UK financial markets?</a:t>
            </a:r>
          </a:p>
        </p:txBody>
      </p:sp>
      <p:sp>
        <p:nvSpPr>
          <p:cNvPr id="90" name="TextBox 89">
            <a:extLst>
              <a:ext uri="{FF2B5EF4-FFF2-40B4-BE49-F238E27FC236}">
                <a16:creationId xmlns:a16="http://schemas.microsoft.com/office/drawing/2014/main" id="{FB34297D-919F-06F6-1934-31ABCFC6A325}"/>
              </a:ext>
            </a:extLst>
          </p:cNvPr>
          <p:cNvSpPr txBox="1"/>
          <p:nvPr/>
        </p:nvSpPr>
        <p:spPr>
          <a:xfrm>
            <a:off x="6759423" y="2108032"/>
            <a:ext cx="5181600" cy="415498"/>
          </a:xfrm>
          <a:prstGeom prst="rect">
            <a:avLst/>
          </a:prstGeom>
          <a:solidFill>
            <a:schemeClr val="bg2">
              <a:lumMod val="85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82550" marR="0" lvl="0" indent="0" algn="l" defTabSz="914400" rtl="0" eaLnBrk="1" fontAlgn="base" latinLnBrk="0" hangingPunct="1">
              <a:lnSpc>
                <a:spcPct val="100000"/>
              </a:lnSpc>
              <a:spcBef>
                <a:spcPct val="0"/>
              </a:spcBef>
              <a:spcAft>
                <a:spcPct val="0"/>
              </a:spcAft>
              <a:buClrTx/>
              <a:buSzPct val="85000"/>
              <a:buFontTx/>
              <a:buNone/>
              <a:tabLst/>
              <a:defRPr/>
            </a:pPr>
            <a:r>
              <a:rPr kumimoji="0" lang="en-GB" sz="1050" b="0" i="0" u="none" strike="noStrike" kern="0" cap="none" spc="0" normalizeH="0" baseline="0" noProof="0">
                <a:ln>
                  <a:noFill/>
                </a:ln>
                <a:solidFill>
                  <a:prstClr val="black"/>
                </a:solidFill>
                <a:effectLst/>
                <a:uLnTx/>
                <a:uFillTx/>
                <a:latin typeface="Verdana"/>
                <a:ea typeface="ＭＳ Ｐゴシック"/>
                <a:cs typeface="Arial"/>
              </a:rPr>
              <a:t>How might we leverage synthetic data and PETs internally to augment our own regulatory capabilities?</a:t>
            </a:r>
          </a:p>
        </p:txBody>
      </p:sp>
      <p:sp>
        <p:nvSpPr>
          <p:cNvPr id="91" name="TextBox 90">
            <a:extLst>
              <a:ext uri="{FF2B5EF4-FFF2-40B4-BE49-F238E27FC236}">
                <a16:creationId xmlns:a16="http://schemas.microsoft.com/office/drawing/2014/main" id="{74054488-6F6D-F53A-C375-CFF5992B563E}"/>
              </a:ext>
            </a:extLst>
          </p:cNvPr>
          <p:cNvSpPr txBox="1"/>
          <p:nvPr/>
        </p:nvSpPr>
        <p:spPr>
          <a:xfrm>
            <a:off x="659556" y="2084773"/>
            <a:ext cx="90194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4D6D8A"/>
                </a:solidFill>
                <a:effectLst/>
                <a:uLnTx/>
                <a:uFillTx/>
                <a:latin typeface="Verdana" panose="020B0604030504040204" pitchFamily="34" charset="0"/>
                <a:ea typeface="Verdana" panose="020B0604030504040204" pitchFamily="34" charset="0"/>
                <a:cs typeface="+mn-cs"/>
              </a:rPr>
              <a:t>1</a:t>
            </a:r>
            <a:endParaRPr kumimoji="0" lang="en-GB" sz="2400" b="0" i="0" u="none" strike="noStrike" kern="1200" cap="none" spc="0" normalizeH="0" baseline="0" noProof="0">
              <a:ln>
                <a:noFill/>
              </a:ln>
              <a:solidFill>
                <a:srgbClr val="4D6D8A"/>
              </a:solidFill>
              <a:effectLst/>
              <a:uLnTx/>
              <a:uFillTx/>
              <a:latin typeface="Verdana"/>
              <a:ea typeface="+mn-ea"/>
              <a:cs typeface="+mn-cs"/>
            </a:endParaRPr>
          </a:p>
        </p:txBody>
      </p:sp>
      <p:sp>
        <p:nvSpPr>
          <p:cNvPr id="92" name="TextBox 91">
            <a:extLst>
              <a:ext uri="{FF2B5EF4-FFF2-40B4-BE49-F238E27FC236}">
                <a16:creationId xmlns:a16="http://schemas.microsoft.com/office/drawing/2014/main" id="{7FFD4951-DB7B-4D52-3430-15452CA1D531}"/>
              </a:ext>
            </a:extLst>
          </p:cNvPr>
          <p:cNvSpPr txBox="1"/>
          <p:nvPr/>
        </p:nvSpPr>
        <p:spPr>
          <a:xfrm>
            <a:off x="6412656" y="2102828"/>
            <a:ext cx="90194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rgbClr val="4D6D8A"/>
                </a:solidFill>
                <a:effectLst/>
                <a:uLnTx/>
                <a:uFillTx/>
                <a:latin typeface="Verdana" panose="020B0604030504040204" pitchFamily="34" charset="0"/>
                <a:ea typeface="Verdana" panose="020B0604030504040204" pitchFamily="34" charset="0"/>
                <a:cs typeface="+mn-cs"/>
              </a:rPr>
              <a:t>2</a:t>
            </a:r>
            <a:endParaRPr kumimoji="0" lang="en-GB" sz="2400" b="0" i="0" u="none" strike="noStrike" kern="1200" cap="none" spc="0" normalizeH="0" baseline="0" noProof="0">
              <a:ln>
                <a:noFill/>
              </a:ln>
              <a:solidFill>
                <a:srgbClr val="4D6D8A"/>
              </a:solidFill>
              <a:effectLst/>
              <a:uLnTx/>
              <a:uFillTx/>
              <a:latin typeface="Verdana"/>
              <a:ea typeface="+mn-ea"/>
              <a:cs typeface="+mn-cs"/>
            </a:endParaRPr>
          </a:p>
        </p:txBody>
      </p:sp>
    </p:spTree>
    <p:extLst>
      <p:ext uri="{BB962C8B-B14F-4D97-AF65-F5344CB8AC3E}">
        <p14:creationId xmlns:p14="http://schemas.microsoft.com/office/powerpoint/2010/main" val="358631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1000"/>
                                        <p:tgtEl>
                                          <p:spTgt spid="9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91" grpId="0"/>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2078349" y="2493729"/>
            <a:ext cx="8408068"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Digital Regulation Cooperation Forum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Horizon Scanning</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778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cxnSp>
        <p:nvCxnSpPr>
          <p:cNvPr id="27" name="Straight Arrow Connector 26">
            <a:extLst>
              <a:ext uri="{FF2B5EF4-FFF2-40B4-BE49-F238E27FC236}">
                <a16:creationId xmlns:a16="http://schemas.microsoft.com/office/drawing/2014/main" id="{8823B275-6A48-470B-A28C-84B735460C28}"/>
              </a:ext>
            </a:extLst>
          </p:cNvPr>
          <p:cNvCxnSpPr>
            <a:stCxn id="26" idx="2"/>
          </p:cNvCxnSpPr>
          <p:nvPr/>
        </p:nvCxnSpPr>
        <p:spPr>
          <a:xfrm>
            <a:off x="5965766" y="3747940"/>
            <a:ext cx="0" cy="772529"/>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1C461EF-99F6-4CAE-A7CA-B147B2488DC6}"/>
              </a:ext>
            </a:extLst>
          </p:cNvPr>
          <p:cNvSpPr txBox="1"/>
          <p:nvPr/>
        </p:nvSpPr>
        <p:spPr>
          <a:xfrm>
            <a:off x="928102" y="822856"/>
            <a:ext cx="9054097"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Enabling cross-regulatory horizon scanning: DRCF</a:t>
            </a:r>
          </a:p>
        </p:txBody>
      </p:sp>
      <p:cxnSp>
        <p:nvCxnSpPr>
          <p:cNvPr id="11" name="Straight Arrow Connector 10">
            <a:extLst>
              <a:ext uri="{FF2B5EF4-FFF2-40B4-BE49-F238E27FC236}">
                <a16:creationId xmlns:a16="http://schemas.microsoft.com/office/drawing/2014/main" id="{FCADD1A3-0A2B-4C34-9371-198569E265CD}"/>
              </a:ext>
            </a:extLst>
          </p:cNvPr>
          <p:cNvCxnSpPr>
            <a:endCxn id="26" idx="0"/>
          </p:cNvCxnSpPr>
          <p:nvPr/>
        </p:nvCxnSpPr>
        <p:spPr>
          <a:xfrm>
            <a:off x="5956028" y="2126287"/>
            <a:ext cx="9738" cy="793653"/>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63FBD9-A93D-487F-95F4-32B53CF22DA0}"/>
              </a:ext>
            </a:extLst>
          </p:cNvPr>
          <p:cNvCxnSpPr/>
          <p:nvPr/>
        </p:nvCxnSpPr>
        <p:spPr>
          <a:xfrm>
            <a:off x="1407643" y="4521703"/>
            <a:ext cx="0" cy="216000"/>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D54C60-4A2D-48C9-9E92-D92AC121606C}"/>
              </a:ext>
            </a:extLst>
          </p:cNvPr>
          <p:cNvCxnSpPr/>
          <p:nvPr/>
        </p:nvCxnSpPr>
        <p:spPr>
          <a:xfrm>
            <a:off x="5960850" y="3194368"/>
            <a:ext cx="0" cy="239641"/>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B77828B-BC7A-4AE9-B144-E1EA9A0B9388}"/>
              </a:ext>
            </a:extLst>
          </p:cNvPr>
          <p:cNvCxnSpPr/>
          <p:nvPr/>
        </p:nvCxnSpPr>
        <p:spPr>
          <a:xfrm>
            <a:off x="1396180" y="4521703"/>
            <a:ext cx="9297612" cy="0"/>
          </a:xfrm>
          <a:prstGeom prst="line">
            <a:avLst/>
          </a:prstGeom>
          <a:ln w="28575" cap="flat" algn="ctr">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0BFE2D-8E99-4C7B-9D27-86EBBE4BCFB0}"/>
              </a:ext>
            </a:extLst>
          </p:cNvPr>
          <p:cNvCxnSpPr/>
          <p:nvPr/>
        </p:nvCxnSpPr>
        <p:spPr>
          <a:xfrm>
            <a:off x="4597485" y="4521703"/>
            <a:ext cx="0" cy="216000"/>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19A6DF-7C3E-4A0E-A1FF-C535CF5E2059}"/>
              </a:ext>
            </a:extLst>
          </p:cNvPr>
          <p:cNvCxnSpPr/>
          <p:nvPr/>
        </p:nvCxnSpPr>
        <p:spPr>
          <a:xfrm>
            <a:off x="7647268" y="4521703"/>
            <a:ext cx="0" cy="216000"/>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74C765-F9FF-446E-9BB7-354739F5C488}"/>
              </a:ext>
            </a:extLst>
          </p:cNvPr>
          <p:cNvCxnSpPr/>
          <p:nvPr/>
        </p:nvCxnSpPr>
        <p:spPr>
          <a:xfrm>
            <a:off x="10683960" y="4525042"/>
            <a:ext cx="0" cy="216000"/>
          </a:xfrm>
          <a:prstGeom prst="straightConnector1">
            <a:avLst/>
          </a:prstGeom>
          <a:ln w="38100" cap="flat" algn="ctr">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B19606-809F-4CE6-9C52-712260A5AE4E}"/>
              </a:ext>
            </a:extLst>
          </p:cNvPr>
          <p:cNvSpPr/>
          <p:nvPr/>
        </p:nvSpPr>
        <p:spPr>
          <a:xfrm>
            <a:off x="1645766" y="2919940"/>
            <a:ext cx="8640000" cy="828000"/>
          </a:xfrm>
          <a:prstGeom prst="rect">
            <a:avLst/>
          </a:prstGeom>
          <a:solidFill>
            <a:schemeClr val="accent4"/>
          </a:solidFill>
          <a:ln w="12700" cap="flat" algn="ctr">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solidFill>
                <a:effectLst/>
                <a:uLnTx/>
                <a:uFillTx/>
                <a:latin typeface="Calibri" panose="020F0502020204030204"/>
                <a:ea typeface="+mn-ea"/>
                <a:cs typeface="+mn-cs"/>
              </a:rPr>
              <a:t>Horizon Scanning Workstream Vision:</a:t>
            </a:r>
            <a:endParaRPr kumimoji="0" lang="en-GB" sz="1600" b="1"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Calibri" panose="020F0502020204030204"/>
                <a:ea typeface="+mn-ea"/>
                <a:cs typeface="+mn-cs"/>
              </a:rPr>
              <a:t>The leading cross-regulatory voice on emerging technologies and trends in digital markets providing actionable insights to regulators, other public bodies, government, parliament, industry and the public </a:t>
            </a:r>
            <a:endParaRPr kumimoji="0" lang="en-GB" sz="1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6" name="Rectangle 5">
            <a:extLst>
              <a:ext uri="{FF2B5EF4-FFF2-40B4-BE49-F238E27FC236}">
                <a16:creationId xmlns:a16="http://schemas.microsoft.com/office/drawing/2014/main" id="{58818155-F7F5-453B-939F-3E8346D963C8}"/>
              </a:ext>
            </a:extLst>
          </p:cNvPr>
          <p:cNvSpPr/>
          <p:nvPr/>
        </p:nvSpPr>
        <p:spPr>
          <a:xfrm>
            <a:off x="928102" y="1296677"/>
            <a:ext cx="10055849" cy="828000"/>
          </a:xfrm>
          <a:prstGeom prst="rect">
            <a:avLst/>
          </a:prstGeom>
          <a:ln w="12700" cap="flat" algn="ctr">
            <a:prstDash val="soli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91440" tIns="45720" rIns="91440" bIns="4572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white"/>
                </a:solidFill>
                <a:effectLst/>
                <a:uLnTx/>
                <a:uFillTx/>
                <a:latin typeface="Calibri" panose="020F0502020204030204"/>
                <a:ea typeface="+mn-ea"/>
                <a:cs typeface="+mn-cs"/>
              </a:rPr>
              <a:t>Digital Regulation Cooperation Forum (DRCF)</a:t>
            </a:r>
            <a:endParaRPr kumimoji="0" lang="en-GB" sz="1600" b="1" i="0" u="none" strike="noStrike" kern="1200" cap="none" spc="0" normalizeH="0" baseline="0" noProof="0">
              <a:ln>
                <a:noFill/>
              </a:ln>
              <a:solidFill>
                <a:prstClr val="white"/>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white"/>
                </a:solidFill>
                <a:effectLst/>
                <a:uLnTx/>
                <a:uFillTx/>
                <a:latin typeface="Calibri" panose="020F0502020204030204"/>
                <a:ea typeface="+mn-ea"/>
                <a:cs typeface="+mn-cs"/>
              </a:rPr>
              <a:t>Established to ensure a greater level of cooperation between the UK’s 4 leading digital regulation, given the unique challenges posed by regulation of online platforms and markets. </a:t>
            </a:r>
            <a:endParaRPr kumimoji="0" lang="en-GB" sz="1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pic>
        <p:nvPicPr>
          <p:cNvPr id="1026" name="Picture 2" descr="Letter from the FCA to the Treasury Select Committee detailing FCA powers  and regulatory perimeter (30 January 2018) | LEXLAW Solicitors &amp; Barristers">
            <a:extLst>
              <a:ext uri="{FF2B5EF4-FFF2-40B4-BE49-F238E27FC236}">
                <a16:creationId xmlns:a16="http://schemas.microsoft.com/office/drawing/2014/main" id="{60302BE7-0DC3-4205-8102-2C44C912434D}"/>
              </a:ext>
            </a:extLst>
          </p:cNvPr>
          <p:cNvPicPr>
            <a:picLocks noChangeAspect="1" noChangeArrowheads="1"/>
          </p:cNvPicPr>
          <p:nvPr/>
        </p:nvPicPr>
        <p:blipFill>
          <a:blip r:embed="rId4"/>
          <a:srcRect/>
          <a:stretch>
            <a:fillRect/>
          </a:stretch>
        </p:blipFill>
        <p:spPr>
          <a:xfrm>
            <a:off x="346911" y="4820669"/>
            <a:ext cx="2114219" cy="15856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CO - Information Commissioner's Office (@ICOnews) / Twitter">
            <a:extLst>
              <a:ext uri="{FF2B5EF4-FFF2-40B4-BE49-F238E27FC236}">
                <a16:creationId xmlns:a16="http://schemas.microsoft.com/office/drawing/2014/main" id="{1B52B449-8152-4C62-B964-A21D3D829C7F}"/>
              </a:ext>
            </a:extLst>
          </p:cNvPr>
          <p:cNvPicPr>
            <a:picLocks noChangeAspect="1" noChangeArrowheads="1"/>
          </p:cNvPicPr>
          <p:nvPr/>
        </p:nvPicPr>
        <p:blipFill>
          <a:blip r:embed="rId5"/>
          <a:srcRect t="15766" r="6487" b="13473"/>
          <a:stretch>
            <a:fillRect/>
          </a:stretch>
        </p:blipFill>
        <p:spPr>
          <a:xfrm>
            <a:off x="3549735" y="4820669"/>
            <a:ext cx="2095500" cy="15856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etition and Markets Authority | London">
            <a:extLst>
              <a:ext uri="{FF2B5EF4-FFF2-40B4-BE49-F238E27FC236}">
                <a16:creationId xmlns:a16="http://schemas.microsoft.com/office/drawing/2014/main" id="{5B502259-C55A-4AFB-A43C-3F994ED7D930}"/>
              </a:ext>
            </a:extLst>
          </p:cNvPr>
          <p:cNvPicPr>
            <a:picLocks noChangeAspect="1" noChangeArrowheads="1"/>
          </p:cNvPicPr>
          <p:nvPr/>
        </p:nvPicPr>
        <p:blipFill>
          <a:blip r:embed="rId6"/>
          <a:srcRect t="13121" b="16107"/>
          <a:stretch>
            <a:fillRect/>
          </a:stretch>
        </p:blipFill>
        <p:spPr>
          <a:xfrm>
            <a:off x="6599518" y="4826604"/>
            <a:ext cx="2095500" cy="15856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me - Ofcom">
            <a:extLst>
              <a:ext uri="{FF2B5EF4-FFF2-40B4-BE49-F238E27FC236}">
                <a16:creationId xmlns:a16="http://schemas.microsoft.com/office/drawing/2014/main" id="{24C0A396-6FFC-472C-A143-AED865E0DA0A}"/>
              </a:ext>
            </a:extLst>
          </p:cNvPr>
          <p:cNvPicPr>
            <a:picLocks noChangeAspect="1" noChangeArrowheads="1"/>
          </p:cNvPicPr>
          <p:nvPr/>
        </p:nvPicPr>
        <p:blipFill>
          <a:blip r:embed="rId7"/>
          <a:srcRect/>
          <a:stretch>
            <a:fillRect/>
          </a:stretch>
        </p:blipFill>
        <p:spPr>
          <a:xfrm>
            <a:off x="9636209" y="4820672"/>
            <a:ext cx="2095501" cy="1585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52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0A5639-B23C-6AED-E3B9-8E8E4D49C977}"/>
              </a:ext>
            </a:extLst>
          </p:cNvPr>
          <p:cNvPicPr>
            <a:picLocks noChangeAspect="1"/>
          </p:cNvPicPr>
          <p:nvPr/>
        </p:nvPicPr>
        <p:blipFill rotWithShape="1">
          <a:blip r:embed="rId4"/>
          <a:srcRect t="-1" b="33588"/>
          <a:stretch/>
        </p:blipFill>
        <p:spPr>
          <a:xfrm>
            <a:off x="10234613" y="5972952"/>
            <a:ext cx="1952625" cy="656448"/>
          </a:xfrm>
          <a:prstGeom prst="rect">
            <a:avLst/>
          </a:prstGeom>
        </p:spPr>
      </p:pic>
      <p:sp>
        <p:nvSpPr>
          <p:cNvPr id="7" name="Rectangle 6">
            <a:extLst>
              <a:ext uri="{FF2B5EF4-FFF2-40B4-BE49-F238E27FC236}">
                <a16:creationId xmlns:a16="http://schemas.microsoft.com/office/drawing/2014/main" id="{53A46297-B6DE-852A-22E0-2EADC26B283F}"/>
              </a:ext>
            </a:extLst>
          </p:cNvPr>
          <p:cNvSpPr/>
          <p:nvPr/>
        </p:nvSpPr>
        <p:spPr>
          <a:xfrm>
            <a:off x="411227" y="0"/>
            <a:ext cx="5314555" cy="6858000"/>
          </a:xfrm>
          <a:prstGeom prst="rect">
            <a:avLst/>
          </a:prstGeom>
          <a:solidFill>
            <a:srgbClr val="003C7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sp>
        <p:nvSpPr>
          <p:cNvPr id="55" name="TextBox 54">
            <a:extLst>
              <a:ext uri="{FF2B5EF4-FFF2-40B4-BE49-F238E27FC236}">
                <a16:creationId xmlns:a16="http://schemas.microsoft.com/office/drawing/2014/main" id="{65E81FDF-E356-1ED3-DFBD-BB780374D8DF}"/>
              </a:ext>
            </a:extLst>
          </p:cNvPr>
          <p:cNvSpPr txBox="1"/>
          <p:nvPr/>
        </p:nvSpPr>
        <p:spPr>
          <a:xfrm>
            <a:off x="686293" y="713194"/>
            <a:ext cx="4853357" cy="1200329"/>
          </a:xfrm>
          <a:prstGeom prst="rect">
            <a:avLst/>
          </a:prstGeom>
          <a:noFill/>
        </p:spPr>
        <p:txBody>
          <a:bodyPr wrap="square" rtlCol="0" anchor="b">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DRCF Horizon Scanning</a:t>
            </a:r>
          </a:p>
        </p:txBody>
      </p:sp>
      <p:sp>
        <p:nvSpPr>
          <p:cNvPr id="56" name="TextBox 55">
            <a:extLst>
              <a:ext uri="{FF2B5EF4-FFF2-40B4-BE49-F238E27FC236}">
                <a16:creationId xmlns:a16="http://schemas.microsoft.com/office/drawing/2014/main" id="{010E0AF3-C937-1D7D-92BA-2A3EF5DFBADB}"/>
              </a:ext>
            </a:extLst>
          </p:cNvPr>
          <p:cNvSpPr txBox="1"/>
          <p:nvPr/>
        </p:nvSpPr>
        <p:spPr>
          <a:xfrm>
            <a:off x="844702" y="2021905"/>
            <a:ext cx="4576473" cy="1357616"/>
          </a:xfrm>
          <a:prstGeom prst="rect">
            <a:avLst/>
          </a:prstGeom>
          <a:noFill/>
        </p:spPr>
        <p:txBody>
          <a:bodyPr wrap="square" rtlCol="0">
            <a:spAutoFit/>
          </a:bodyPr>
          <a:lstStyle/>
          <a:p>
            <a:pPr marL="0" marR="0" lvl="0" indent="0" algn="ctr" defTabSz="1218987" rtl="0" eaLnBrk="1" fontAlgn="auto" latinLnBrk="0" hangingPunct="1">
              <a:lnSpc>
                <a:spcPct val="120000"/>
              </a:lnSpc>
              <a:spcBef>
                <a:spcPts val="0"/>
              </a:spcBef>
              <a:spcAft>
                <a:spcPts val="0"/>
              </a:spcAft>
              <a:buClrTx/>
              <a:buSzTx/>
              <a:buFontTx/>
              <a:buNone/>
              <a:tabLst/>
              <a:defRPr/>
            </a:pPr>
            <a:r>
              <a:rPr kumimoji="0" lang="en-GB" sz="14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leading cross-regulatory voice on emerging technologies and trends in digital markets providing actionable insights to regulators, other public bodies, government, parliament, industry and the public</a:t>
            </a:r>
          </a:p>
        </p:txBody>
      </p:sp>
      <p:sp>
        <p:nvSpPr>
          <p:cNvPr id="57" name="Rectangle 56">
            <a:extLst>
              <a:ext uri="{FF2B5EF4-FFF2-40B4-BE49-F238E27FC236}">
                <a16:creationId xmlns:a16="http://schemas.microsoft.com/office/drawing/2014/main" id="{4CD21E73-32DA-43BC-1151-ACC45E0D67BB}"/>
              </a:ext>
            </a:extLst>
          </p:cNvPr>
          <p:cNvSpPr/>
          <p:nvPr/>
        </p:nvSpPr>
        <p:spPr>
          <a:xfrm>
            <a:off x="686294" y="4061861"/>
            <a:ext cx="4775446" cy="271527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prstClr val="white"/>
              </a:solidFill>
              <a:effectLst/>
              <a:uLnTx/>
              <a:uFillTx/>
              <a:latin typeface="Calibri"/>
              <a:ea typeface="+mn-ea"/>
              <a:cs typeface="+mn-cs"/>
            </a:endParaRPr>
          </a:p>
        </p:txBody>
      </p:sp>
      <p:grpSp>
        <p:nvGrpSpPr>
          <p:cNvPr id="1067" name="Group 1066">
            <a:extLst>
              <a:ext uri="{FF2B5EF4-FFF2-40B4-BE49-F238E27FC236}">
                <a16:creationId xmlns:a16="http://schemas.microsoft.com/office/drawing/2014/main" id="{E1A25A81-A6E4-D34F-260D-45DD90899B40}"/>
              </a:ext>
            </a:extLst>
          </p:cNvPr>
          <p:cNvGrpSpPr/>
          <p:nvPr/>
        </p:nvGrpSpPr>
        <p:grpSpPr>
          <a:xfrm>
            <a:off x="6631053" y="2965641"/>
            <a:ext cx="4106687" cy="615553"/>
            <a:chOff x="1687463" y="2156998"/>
            <a:chExt cx="2374450" cy="615553"/>
          </a:xfrm>
        </p:grpSpPr>
        <p:sp>
          <p:nvSpPr>
            <p:cNvPr id="1068" name="Chevron 56">
              <a:extLst>
                <a:ext uri="{FF2B5EF4-FFF2-40B4-BE49-F238E27FC236}">
                  <a16:creationId xmlns:a16="http://schemas.microsoft.com/office/drawing/2014/main" id="{6E9B63D7-AD59-6C50-84EA-4AB9FA477028}"/>
                </a:ext>
              </a:extLst>
            </p:cNvPr>
            <p:cNvSpPr/>
            <p:nvPr/>
          </p:nvSpPr>
          <p:spPr>
            <a:xfrm>
              <a:off x="1687463" y="2280622"/>
              <a:ext cx="252000" cy="252000"/>
            </a:xfrm>
            <a:prstGeom prst="chevron">
              <a:avLst/>
            </a:prstGeom>
            <a:solidFill>
              <a:srgbClr val="90DE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069" name="TextBox 1068">
              <a:extLst>
                <a:ext uri="{FF2B5EF4-FFF2-40B4-BE49-F238E27FC236}">
                  <a16:creationId xmlns:a16="http://schemas.microsoft.com/office/drawing/2014/main" id="{AB71A11B-DF57-10AD-F78B-A0B5E37F6566}"/>
                </a:ext>
              </a:extLst>
            </p:cNvPr>
            <p:cNvSpPr txBox="1"/>
            <p:nvPr/>
          </p:nvSpPr>
          <p:spPr>
            <a:xfrm>
              <a:off x="2019926" y="2156998"/>
              <a:ext cx="2041987"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Quantum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Symposium, blog, Insights Paper</a:t>
              </a:r>
              <a:endParaRPr kumimoji="0" lang="ko-KR" altLang="en-US"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grpSp>
      <p:grpSp>
        <p:nvGrpSpPr>
          <p:cNvPr id="1070" name="Group 1069">
            <a:extLst>
              <a:ext uri="{FF2B5EF4-FFF2-40B4-BE49-F238E27FC236}">
                <a16:creationId xmlns:a16="http://schemas.microsoft.com/office/drawing/2014/main" id="{B1C0CE13-3B8B-46C8-C11C-87C4A349A77D}"/>
              </a:ext>
            </a:extLst>
          </p:cNvPr>
          <p:cNvGrpSpPr/>
          <p:nvPr/>
        </p:nvGrpSpPr>
        <p:grpSpPr>
          <a:xfrm>
            <a:off x="6631053" y="3847452"/>
            <a:ext cx="4106685" cy="830997"/>
            <a:chOff x="1687463" y="2206567"/>
            <a:chExt cx="2374449" cy="830997"/>
          </a:xfrm>
        </p:grpSpPr>
        <p:sp>
          <p:nvSpPr>
            <p:cNvPr id="1071" name="Chevron 56">
              <a:extLst>
                <a:ext uri="{FF2B5EF4-FFF2-40B4-BE49-F238E27FC236}">
                  <a16:creationId xmlns:a16="http://schemas.microsoft.com/office/drawing/2014/main" id="{9383A64C-ABBA-D86F-70CD-B98B0EB817CF}"/>
                </a:ext>
              </a:extLst>
            </p:cNvPr>
            <p:cNvSpPr/>
            <p:nvPr/>
          </p:nvSpPr>
          <p:spPr>
            <a:xfrm>
              <a:off x="1687463" y="2280622"/>
              <a:ext cx="252000" cy="252000"/>
            </a:xfrm>
            <a:prstGeom prst="chevron">
              <a:avLst/>
            </a:prstGeom>
            <a:solidFill>
              <a:srgbClr val="90DE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072" name="TextBox 1071">
              <a:extLst>
                <a:ext uri="{FF2B5EF4-FFF2-40B4-BE49-F238E27FC236}">
                  <a16:creationId xmlns:a16="http://schemas.microsoft.com/office/drawing/2014/main" id="{D533AF2B-6579-7E8C-15C9-0D3F4258C87C}"/>
                </a:ext>
              </a:extLst>
            </p:cNvPr>
            <p:cNvSpPr txBox="1"/>
            <p:nvPr/>
          </p:nvSpPr>
          <p:spPr>
            <a:xfrm>
              <a:off x="2019925" y="2206567"/>
              <a:ext cx="2041987"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srgbClr val="FFFFFF"/>
                  </a:solidFill>
                  <a:effectLst/>
                  <a:uLnTx/>
                  <a:uFillTx/>
                  <a:latin typeface="Calibri" panose="020F0502020204030204"/>
                  <a:ea typeface="맑은 고딕"/>
                  <a:cs typeface="Arial"/>
                </a:rPr>
                <a:t>Immersive Futures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1" u="none" strike="noStrike" kern="0" cap="none" spc="0" normalizeH="0" baseline="0" noProof="0">
                  <a:ln>
                    <a:noFill/>
                  </a:ln>
                  <a:solidFill>
                    <a:srgbClr val="FFFFFF"/>
                  </a:solidFill>
                  <a:effectLst/>
                  <a:uLnTx/>
                  <a:uFillTx/>
                  <a:latin typeface="Calibri" panose="020F0502020204030204"/>
                  <a:ea typeface="맑은 고딕"/>
                  <a:cs typeface="Arial"/>
                </a:rPr>
                <a:t>Futures exercise with key stakeholders on immersive technologies</a:t>
              </a:r>
              <a:endParaRPr kumimoji="0" lang="ko-KR" altLang="en-US" sz="2000" b="1" i="0" u="none" strike="noStrike" kern="0" cap="none" spc="0" normalizeH="0" baseline="0" noProof="0">
                <a:ln>
                  <a:noFill/>
                </a:ln>
                <a:solidFill>
                  <a:srgbClr val="FFFFFF"/>
                </a:solidFill>
                <a:effectLst/>
                <a:uLnTx/>
                <a:uFillTx/>
                <a:latin typeface="Calibri" panose="020F0502020204030204"/>
                <a:ea typeface="맑은 고딕" panose="020B0503020000020004" pitchFamily="34" charset="-127"/>
                <a:cs typeface="Arial" pitchFamily="34" charset="0"/>
              </a:endParaRPr>
            </a:p>
          </p:txBody>
        </p:sp>
      </p:grpSp>
      <p:grpSp>
        <p:nvGrpSpPr>
          <p:cNvPr id="1091" name="Group 1090">
            <a:extLst>
              <a:ext uri="{FF2B5EF4-FFF2-40B4-BE49-F238E27FC236}">
                <a16:creationId xmlns:a16="http://schemas.microsoft.com/office/drawing/2014/main" id="{4331D6A6-65A1-657D-5C0C-6F6E37CC5A5F}"/>
              </a:ext>
            </a:extLst>
          </p:cNvPr>
          <p:cNvGrpSpPr/>
          <p:nvPr/>
        </p:nvGrpSpPr>
        <p:grpSpPr>
          <a:xfrm>
            <a:off x="6631053" y="2083830"/>
            <a:ext cx="4106687" cy="615553"/>
            <a:chOff x="6329002" y="1541986"/>
            <a:chExt cx="4106687" cy="615553"/>
          </a:xfrm>
        </p:grpSpPr>
        <p:sp>
          <p:nvSpPr>
            <p:cNvPr id="1076" name="TextBox 1075">
              <a:extLst>
                <a:ext uri="{FF2B5EF4-FFF2-40B4-BE49-F238E27FC236}">
                  <a16:creationId xmlns:a16="http://schemas.microsoft.com/office/drawing/2014/main" id="{1FA3B213-0853-1FEB-4B7A-A11AAEF16C43}"/>
                </a:ext>
              </a:extLst>
            </p:cNvPr>
            <p:cNvSpPr txBox="1"/>
            <p:nvPr/>
          </p:nvSpPr>
          <p:spPr>
            <a:xfrm>
              <a:off x="6904008" y="1541986"/>
              <a:ext cx="3531681"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Web3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Symposium, Blog, Insights Paper</a:t>
              </a:r>
              <a:endParaRPr kumimoji="0" lang="ko-KR" altLang="en-US"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sp>
          <p:nvSpPr>
            <p:cNvPr id="1077" name="Chevron 56">
              <a:extLst>
                <a:ext uri="{FF2B5EF4-FFF2-40B4-BE49-F238E27FC236}">
                  <a16:creationId xmlns:a16="http://schemas.microsoft.com/office/drawing/2014/main" id="{80738986-893B-2D80-C451-F2AF6522E7EE}"/>
                </a:ext>
              </a:extLst>
            </p:cNvPr>
            <p:cNvSpPr/>
            <p:nvPr/>
          </p:nvSpPr>
          <p:spPr>
            <a:xfrm>
              <a:off x="6329002" y="1624352"/>
              <a:ext cx="435842" cy="252000"/>
            </a:xfrm>
            <a:prstGeom prst="chevron">
              <a:avLst/>
            </a:prstGeom>
            <a:solidFill>
              <a:srgbClr val="D1E7F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grpSp>
        <p:nvGrpSpPr>
          <p:cNvPr id="1090" name="Group 1089">
            <a:extLst>
              <a:ext uri="{FF2B5EF4-FFF2-40B4-BE49-F238E27FC236}">
                <a16:creationId xmlns:a16="http://schemas.microsoft.com/office/drawing/2014/main" id="{9313F559-3EF6-FEB4-A616-D7BF50F26FE3}"/>
              </a:ext>
            </a:extLst>
          </p:cNvPr>
          <p:cNvGrpSpPr/>
          <p:nvPr/>
        </p:nvGrpSpPr>
        <p:grpSpPr>
          <a:xfrm>
            <a:off x="6631053" y="1202019"/>
            <a:ext cx="4106687" cy="615553"/>
            <a:chOff x="6329002" y="802116"/>
            <a:chExt cx="4106687" cy="615553"/>
          </a:xfrm>
        </p:grpSpPr>
        <p:sp>
          <p:nvSpPr>
            <p:cNvPr id="1078" name="TextBox 1077">
              <a:extLst>
                <a:ext uri="{FF2B5EF4-FFF2-40B4-BE49-F238E27FC236}">
                  <a16:creationId xmlns:a16="http://schemas.microsoft.com/office/drawing/2014/main" id="{701084B2-922E-1D00-6217-0AD93BBBAE0F}"/>
                </a:ext>
              </a:extLst>
            </p:cNvPr>
            <p:cNvSpPr txBox="1"/>
            <p:nvPr/>
          </p:nvSpPr>
          <p:spPr>
            <a:xfrm>
              <a:off x="6904008" y="802116"/>
              <a:ext cx="3531681"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Symposium with industry </a:t>
              </a:r>
              <a:endParaRPr kumimoji="0" lang="ko-KR" altLang="en-US"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sp>
          <p:nvSpPr>
            <p:cNvPr id="1079" name="Chevron 56">
              <a:extLst>
                <a:ext uri="{FF2B5EF4-FFF2-40B4-BE49-F238E27FC236}">
                  <a16:creationId xmlns:a16="http://schemas.microsoft.com/office/drawing/2014/main" id="{92013A53-7D1B-E6A9-94A0-6A141875690D}"/>
                </a:ext>
              </a:extLst>
            </p:cNvPr>
            <p:cNvSpPr/>
            <p:nvPr/>
          </p:nvSpPr>
          <p:spPr>
            <a:xfrm>
              <a:off x="6329002" y="884482"/>
              <a:ext cx="435842" cy="252000"/>
            </a:xfrm>
            <a:prstGeom prst="chevron">
              <a:avLst/>
            </a:prstGeom>
            <a:solidFill>
              <a:srgbClr val="D1E7F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grpSp>
      <p:grpSp>
        <p:nvGrpSpPr>
          <p:cNvPr id="1080" name="Group 1079">
            <a:extLst>
              <a:ext uri="{FF2B5EF4-FFF2-40B4-BE49-F238E27FC236}">
                <a16:creationId xmlns:a16="http://schemas.microsoft.com/office/drawing/2014/main" id="{68A495B2-E3EB-2615-88A7-6F4BB68B8910}"/>
              </a:ext>
            </a:extLst>
          </p:cNvPr>
          <p:cNvGrpSpPr/>
          <p:nvPr/>
        </p:nvGrpSpPr>
        <p:grpSpPr>
          <a:xfrm>
            <a:off x="6631053" y="4729264"/>
            <a:ext cx="4106685" cy="615553"/>
            <a:chOff x="1687463" y="2206567"/>
            <a:chExt cx="2374449" cy="615553"/>
          </a:xfrm>
        </p:grpSpPr>
        <p:sp>
          <p:nvSpPr>
            <p:cNvPr id="1081" name="Chevron 56">
              <a:extLst>
                <a:ext uri="{FF2B5EF4-FFF2-40B4-BE49-F238E27FC236}">
                  <a16:creationId xmlns:a16="http://schemas.microsoft.com/office/drawing/2014/main" id="{BDCC9251-030C-253D-7653-CB97E8C458D5}"/>
                </a:ext>
              </a:extLst>
            </p:cNvPr>
            <p:cNvSpPr/>
            <p:nvPr/>
          </p:nvSpPr>
          <p:spPr>
            <a:xfrm>
              <a:off x="1687463" y="2280622"/>
              <a:ext cx="252000" cy="252000"/>
            </a:xfrm>
            <a:prstGeom prst="chevron">
              <a:avLst/>
            </a:prstGeom>
            <a:solidFill>
              <a:srgbClr val="90DE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082" name="TextBox 1081">
              <a:extLst>
                <a:ext uri="{FF2B5EF4-FFF2-40B4-BE49-F238E27FC236}">
                  <a16:creationId xmlns:a16="http://schemas.microsoft.com/office/drawing/2014/main" id="{D43281D9-E4FF-DC0B-99A2-6F1CA524CD3E}"/>
                </a:ext>
              </a:extLst>
            </p:cNvPr>
            <p:cNvSpPr txBox="1"/>
            <p:nvPr/>
          </p:nvSpPr>
          <p:spPr>
            <a:xfrm>
              <a:off x="2019925" y="2206567"/>
              <a:ext cx="2041987"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Digital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Project scoping in progress</a:t>
              </a:r>
              <a:endParaRPr kumimoji="0" lang="ko-KR" altLang="en-US" sz="20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grpSp>
      <p:grpSp>
        <p:nvGrpSpPr>
          <p:cNvPr id="1089" name="Group 1088">
            <a:extLst>
              <a:ext uri="{FF2B5EF4-FFF2-40B4-BE49-F238E27FC236}">
                <a16:creationId xmlns:a16="http://schemas.microsoft.com/office/drawing/2014/main" id="{ACA479F0-468C-8050-1B88-5344F2F1F4A7}"/>
              </a:ext>
            </a:extLst>
          </p:cNvPr>
          <p:cNvGrpSpPr/>
          <p:nvPr/>
        </p:nvGrpSpPr>
        <p:grpSpPr>
          <a:xfrm>
            <a:off x="6670562" y="6288390"/>
            <a:ext cx="3807903" cy="460019"/>
            <a:chOff x="5297337" y="6415415"/>
            <a:chExt cx="3807903" cy="460019"/>
          </a:xfrm>
        </p:grpSpPr>
        <p:grpSp>
          <p:nvGrpSpPr>
            <p:cNvPr id="1083" name="Group 1082">
              <a:extLst>
                <a:ext uri="{FF2B5EF4-FFF2-40B4-BE49-F238E27FC236}">
                  <a16:creationId xmlns:a16="http://schemas.microsoft.com/office/drawing/2014/main" id="{D0FA069D-D871-481F-CE28-2DC67168A9BC}"/>
                </a:ext>
              </a:extLst>
            </p:cNvPr>
            <p:cNvGrpSpPr/>
            <p:nvPr/>
          </p:nvGrpSpPr>
          <p:grpSpPr>
            <a:xfrm>
              <a:off x="5297337" y="6415415"/>
              <a:ext cx="3807903" cy="261610"/>
              <a:chOff x="1707795" y="2266851"/>
              <a:chExt cx="2201698" cy="261610"/>
            </a:xfrm>
          </p:grpSpPr>
          <p:sp>
            <p:nvSpPr>
              <p:cNvPr id="1084" name="Chevron 56">
                <a:extLst>
                  <a:ext uri="{FF2B5EF4-FFF2-40B4-BE49-F238E27FC236}">
                    <a16:creationId xmlns:a16="http://schemas.microsoft.com/office/drawing/2014/main" id="{77DDEF28-AAF4-03E2-65BE-56F69732BF1C}"/>
                  </a:ext>
                </a:extLst>
              </p:cNvPr>
              <p:cNvSpPr/>
              <p:nvPr/>
            </p:nvSpPr>
            <p:spPr>
              <a:xfrm>
                <a:off x="1707795" y="2340506"/>
                <a:ext cx="159711" cy="141946"/>
              </a:xfrm>
              <a:prstGeom prst="chevron">
                <a:avLst/>
              </a:prstGeom>
              <a:solidFill>
                <a:srgbClr val="D1E7F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085" name="TextBox 1084">
                <a:extLst>
                  <a:ext uri="{FF2B5EF4-FFF2-40B4-BE49-F238E27FC236}">
                    <a16:creationId xmlns:a16="http://schemas.microsoft.com/office/drawing/2014/main" id="{B966B475-9726-679D-F309-AA7DBB7849A2}"/>
                  </a:ext>
                </a:extLst>
              </p:cNvPr>
              <p:cNvSpPr txBox="1"/>
              <p:nvPr/>
            </p:nvSpPr>
            <p:spPr>
              <a:xfrm>
                <a:off x="1867506" y="2266851"/>
                <a:ext cx="204198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2021/22 Work programme</a:t>
                </a:r>
                <a:endParaRPr kumimoji="0" lang="ko-KR" altLang="en-US" sz="16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grpSp>
        <p:grpSp>
          <p:nvGrpSpPr>
            <p:cNvPr id="1086" name="Group 1085">
              <a:extLst>
                <a:ext uri="{FF2B5EF4-FFF2-40B4-BE49-F238E27FC236}">
                  <a16:creationId xmlns:a16="http://schemas.microsoft.com/office/drawing/2014/main" id="{2C80AFD6-7A2F-9F9C-231F-11E294B3A2EB}"/>
                </a:ext>
              </a:extLst>
            </p:cNvPr>
            <p:cNvGrpSpPr/>
            <p:nvPr/>
          </p:nvGrpSpPr>
          <p:grpSpPr>
            <a:xfrm>
              <a:off x="5297337" y="6613824"/>
              <a:ext cx="3807903" cy="261610"/>
              <a:chOff x="1707795" y="2266851"/>
              <a:chExt cx="2201698" cy="261610"/>
            </a:xfrm>
          </p:grpSpPr>
          <p:sp>
            <p:nvSpPr>
              <p:cNvPr id="1087" name="Chevron 56">
                <a:extLst>
                  <a:ext uri="{FF2B5EF4-FFF2-40B4-BE49-F238E27FC236}">
                    <a16:creationId xmlns:a16="http://schemas.microsoft.com/office/drawing/2014/main" id="{9C29A968-4331-F947-1099-56D0525D74C4}"/>
                  </a:ext>
                </a:extLst>
              </p:cNvPr>
              <p:cNvSpPr/>
              <p:nvPr/>
            </p:nvSpPr>
            <p:spPr>
              <a:xfrm>
                <a:off x="1707795" y="2340506"/>
                <a:ext cx="159711" cy="141946"/>
              </a:xfrm>
              <a:prstGeom prst="chevron">
                <a:avLst/>
              </a:prstGeom>
              <a:solidFill>
                <a:srgbClr val="90DEE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50" b="0"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sp>
            <p:nvSpPr>
              <p:cNvPr id="1088" name="TextBox 1087">
                <a:extLst>
                  <a:ext uri="{FF2B5EF4-FFF2-40B4-BE49-F238E27FC236}">
                    <a16:creationId xmlns:a16="http://schemas.microsoft.com/office/drawing/2014/main" id="{1747E95F-A10F-9E43-8AEF-545DBF2E90D0}"/>
                  </a:ext>
                </a:extLst>
              </p:cNvPr>
              <p:cNvSpPr txBox="1"/>
              <p:nvPr/>
            </p:nvSpPr>
            <p:spPr>
              <a:xfrm>
                <a:off x="1867506" y="2266851"/>
                <a:ext cx="204198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100" b="0" i="1"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rPr>
                  <a:t>2022/23 Work programme</a:t>
                </a:r>
                <a:endParaRPr kumimoji="0" lang="ko-KR" altLang="en-US" sz="1600" b="1" i="0" u="none" strike="noStrike" kern="0" cap="none" spc="0" normalizeH="0" baseline="0" noProof="0">
                  <a:ln>
                    <a:noFill/>
                  </a:ln>
                  <a:solidFill>
                    <a:prstClr val="white"/>
                  </a:solidFill>
                  <a:effectLst/>
                  <a:uLnTx/>
                  <a:uFillTx/>
                  <a:latin typeface="Calibri" panose="020F0502020204030204"/>
                  <a:ea typeface="맑은 고딕" panose="020B0503020000020004" pitchFamily="34" charset="-127"/>
                  <a:cs typeface="Arial" pitchFamily="34" charset="0"/>
                </a:endParaRPr>
              </a:p>
            </p:txBody>
          </p:sp>
        </p:grpSp>
      </p:grpSp>
      <p:pic>
        <p:nvPicPr>
          <p:cNvPr id="1026" name="Picture 2">
            <a:extLst>
              <a:ext uri="{FF2B5EF4-FFF2-40B4-BE49-F238E27FC236}">
                <a16:creationId xmlns:a16="http://schemas.microsoft.com/office/drawing/2014/main" id="{641FE5E4-B4E8-A00A-6667-260D6F08AF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0918" b="3046"/>
          <a:stretch/>
        </p:blipFill>
        <p:spPr bwMode="auto">
          <a:xfrm>
            <a:off x="844702" y="4186084"/>
            <a:ext cx="1296026" cy="489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ormation Commissioner's Office - Wikipedia">
            <a:extLst>
              <a:ext uri="{FF2B5EF4-FFF2-40B4-BE49-F238E27FC236}">
                <a16:creationId xmlns:a16="http://schemas.microsoft.com/office/drawing/2014/main" id="{2B175D6E-A638-A095-9251-2E58B80896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96" y="4911605"/>
            <a:ext cx="1296026" cy="4895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MA announces new appointments in Scotland, Wales and Northern Ireland -  GOV.UK">
            <a:extLst>
              <a:ext uri="{FF2B5EF4-FFF2-40B4-BE49-F238E27FC236}">
                <a16:creationId xmlns:a16="http://schemas.microsoft.com/office/drawing/2014/main" id="{0CFB1E5D-86DB-1441-2366-A59FC8294BA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015"/>
          <a:stretch/>
        </p:blipFill>
        <p:spPr bwMode="auto">
          <a:xfrm>
            <a:off x="858446" y="5542132"/>
            <a:ext cx="1296025" cy="5474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fcom - logo archive">
            <a:extLst>
              <a:ext uri="{FF2B5EF4-FFF2-40B4-BE49-F238E27FC236}">
                <a16:creationId xmlns:a16="http://schemas.microsoft.com/office/drawing/2014/main" id="{217420E2-535C-9A36-4F6B-3E2917F993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096" y="6291143"/>
            <a:ext cx="1304375" cy="424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10833A-B94E-380A-8391-CFE1281C6FCE}"/>
              </a:ext>
            </a:extLst>
          </p:cNvPr>
          <p:cNvSpPr txBox="1"/>
          <p:nvPr/>
        </p:nvSpPr>
        <p:spPr>
          <a:xfrm>
            <a:off x="2201944" y="4176305"/>
            <a:ext cx="33377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Financial Conduct Authority (FCA)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Conduct regulator for financial services: consumer protection, financial stability and healthy competition. </a:t>
            </a:r>
            <a:endParaRPr kumimoji="0" lang="ko-KR" altLang="en-US"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endParaRPr>
          </a:p>
        </p:txBody>
      </p:sp>
      <p:sp>
        <p:nvSpPr>
          <p:cNvPr id="3" name="TextBox 2">
            <a:extLst>
              <a:ext uri="{FF2B5EF4-FFF2-40B4-BE49-F238E27FC236}">
                <a16:creationId xmlns:a16="http://schemas.microsoft.com/office/drawing/2014/main" id="{978CEF3E-52A4-BCF4-40D1-8DA407AD3421}"/>
              </a:ext>
            </a:extLst>
          </p:cNvPr>
          <p:cNvSpPr txBox="1"/>
          <p:nvPr/>
        </p:nvSpPr>
        <p:spPr>
          <a:xfrm>
            <a:off x="2211725" y="4834886"/>
            <a:ext cx="333770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Information Commissioner’s Office (ICO)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Independent public authority set up to uphold information rights</a:t>
            </a:r>
            <a:r>
              <a:rPr kumimoji="0" lang="en-US"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 </a:t>
            </a:r>
            <a:endParaRPr kumimoji="0" lang="ko-KR" altLang="en-US"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endParaRPr>
          </a:p>
        </p:txBody>
      </p:sp>
      <p:sp>
        <p:nvSpPr>
          <p:cNvPr id="5" name="TextBox 4">
            <a:extLst>
              <a:ext uri="{FF2B5EF4-FFF2-40B4-BE49-F238E27FC236}">
                <a16:creationId xmlns:a16="http://schemas.microsoft.com/office/drawing/2014/main" id="{4BFD7DA5-F88A-E5E0-96C2-BBF57291D9B1}"/>
              </a:ext>
            </a:extLst>
          </p:cNvPr>
          <p:cNvSpPr txBox="1"/>
          <p:nvPr/>
        </p:nvSpPr>
        <p:spPr>
          <a:xfrm>
            <a:off x="2211725" y="5513620"/>
            <a:ext cx="322319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Competitions and Markets Authority (CMA)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Ensure that competition and markets work in favour of consumers</a:t>
            </a:r>
            <a:r>
              <a:rPr kumimoji="0" lang="en-US"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 </a:t>
            </a:r>
            <a:endParaRPr kumimoji="0" lang="ko-KR" altLang="en-US"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endParaRPr>
          </a:p>
        </p:txBody>
      </p:sp>
      <p:sp>
        <p:nvSpPr>
          <p:cNvPr id="6" name="TextBox 5">
            <a:extLst>
              <a:ext uri="{FF2B5EF4-FFF2-40B4-BE49-F238E27FC236}">
                <a16:creationId xmlns:a16="http://schemas.microsoft.com/office/drawing/2014/main" id="{DBE98A21-FFA8-14C0-DCF1-113C87C42FF9}"/>
              </a:ext>
            </a:extLst>
          </p:cNvPr>
          <p:cNvSpPr txBox="1"/>
          <p:nvPr/>
        </p:nvSpPr>
        <p:spPr>
          <a:xfrm>
            <a:off x="2236978" y="6163634"/>
            <a:ext cx="32522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Office for Communications (</a:t>
            </a:r>
            <a:r>
              <a:rPr kumimoji="0" lang="en-US" altLang="ko-KR" sz="1200" b="1" i="0" u="none" strike="noStrike" kern="0" cap="none" spc="0" normalizeH="0" baseline="0" noProof="0" err="1">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Ofcom</a:t>
            </a:r>
            <a:r>
              <a:rPr kumimoji="0" lang="en-US" altLang="ko-KR"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ko-KR" sz="10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rPr>
              <a:t>Regulator and competition authority for the UK communications industries.</a:t>
            </a:r>
            <a:endParaRPr kumimoji="0" lang="ko-KR" altLang="en-US" sz="1200" b="1" i="0" u="none" strike="noStrike" kern="0" cap="none" spc="0" normalizeH="0" baseline="0" noProof="0">
              <a:ln>
                <a:noFill/>
              </a:ln>
              <a:solidFill>
                <a:srgbClr val="4472C4">
                  <a:lumMod val="20000"/>
                  <a:lumOff val="80000"/>
                </a:srgbClr>
              </a:solidFill>
              <a:effectLst/>
              <a:uLnTx/>
              <a:uFillTx/>
              <a:latin typeface="Calibri" panose="020F0502020204030204"/>
              <a:ea typeface="맑은 고딕" panose="020B0503020000020004" pitchFamily="34" charset="-127"/>
              <a:cs typeface="Arial" pitchFamily="34" charset="0"/>
            </a:endParaRPr>
          </a:p>
        </p:txBody>
      </p:sp>
    </p:spTree>
    <p:extLst>
      <p:ext uri="{BB962C8B-B14F-4D97-AF65-F5344CB8AC3E}">
        <p14:creationId xmlns:p14="http://schemas.microsoft.com/office/powerpoint/2010/main" val="305308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AEC8F041-F9FD-68DD-C07F-A5C39F0D5823}"/>
              </a:ext>
            </a:extLst>
          </p:cNvPr>
          <p:cNvSpPr txBox="1"/>
          <p:nvPr/>
        </p:nvSpPr>
        <p:spPr>
          <a:xfrm>
            <a:off x="360628" y="659307"/>
            <a:ext cx="895091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Contents</a:t>
            </a:r>
          </a:p>
        </p:txBody>
      </p:sp>
      <p:sp>
        <p:nvSpPr>
          <p:cNvPr id="26" name="Slide Number Placeholder 2">
            <a:extLst>
              <a:ext uri="{FF2B5EF4-FFF2-40B4-BE49-F238E27FC236}">
                <a16:creationId xmlns:a16="http://schemas.microsoft.com/office/drawing/2014/main" id="{8C5FF9F3-8C8F-C383-899B-FD3B45CB0C9B}"/>
              </a:ext>
            </a:extLst>
          </p:cNvPr>
          <p:cNvSpPr txBox="1">
            <a:spLocks/>
          </p:cNvSpPr>
          <p:nvPr/>
        </p:nvSpPr>
        <p:spPr>
          <a:xfrm>
            <a:off x="1284689" y="64154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7" name="TextBox 36">
            <a:extLst>
              <a:ext uri="{FF2B5EF4-FFF2-40B4-BE49-F238E27FC236}">
                <a16:creationId xmlns:a16="http://schemas.microsoft.com/office/drawing/2014/main" id="{B89A56B7-D7A9-A54C-1D1E-DDD7550398ED}"/>
              </a:ext>
            </a:extLst>
          </p:cNvPr>
          <p:cNvSpPr txBox="1"/>
          <p:nvPr/>
        </p:nvSpPr>
        <p:spPr>
          <a:xfrm>
            <a:off x="541332" y="1341957"/>
            <a:ext cx="8589508" cy="2455672"/>
          </a:xfrm>
          <a:prstGeom prst="rect">
            <a:avLst/>
          </a:prstGeom>
          <a:noFill/>
        </p:spPr>
        <p:txBody>
          <a:bodyPr wrap="square" lIns="0" tIns="0" rIns="0" bIns="0" rtlCol="0" anchor="t">
            <a:spAutoFit/>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Why Should Regulators Engage with Innovation and Emerging Technologies?</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a:t>
            </a:r>
            <a:endParaRPr kumimoji="0" lang="en-US"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endParaRP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Introduction to Innovation</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Horizon Scanning Framework</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Areas of Focus &amp; Case Studies</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a:t>
            </a:r>
          </a:p>
          <a:p>
            <a:pPr marL="0" marR="0" lvl="0" indent="0" algn="l" defTabSz="6858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Verdana"/>
                <a:ea typeface="Verdana"/>
                <a:cs typeface="Verdana" panose="020B0604030504040204" pitchFamily="34" charset="0"/>
              </a:rPr>
              <a:t>What Does The Future Hold?</a:t>
            </a:r>
          </a:p>
        </p:txBody>
      </p:sp>
      <p:pic>
        <p:nvPicPr>
          <p:cNvPr id="2" name="Picture 1">
            <a:extLst>
              <a:ext uri="{FF2B5EF4-FFF2-40B4-BE49-F238E27FC236}">
                <a16:creationId xmlns:a16="http://schemas.microsoft.com/office/drawing/2014/main" id="{B7DA6D1E-3C44-82EA-82B9-D58F6BD82800}"/>
              </a:ext>
            </a:extLst>
          </p:cNvPr>
          <p:cNvPicPr>
            <a:picLocks noChangeAspect="1"/>
          </p:cNvPicPr>
          <p:nvPr/>
        </p:nvPicPr>
        <p:blipFill>
          <a:blip r:embed="rId4"/>
          <a:stretch>
            <a:fillRect/>
          </a:stretch>
        </p:blipFill>
        <p:spPr>
          <a:xfrm>
            <a:off x="10152928" y="6042791"/>
            <a:ext cx="1983654" cy="554570"/>
          </a:xfrm>
          <a:prstGeom prst="rect">
            <a:avLst/>
          </a:prstGeom>
        </p:spPr>
      </p:pic>
    </p:spTree>
    <p:extLst>
      <p:ext uri="{BB962C8B-B14F-4D97-AF65-F5344CB8AC3E}">
        <p14:creationId xmlns:p14="http://schemas.microsoft.com/office/powerpoint/2010/main" val="140093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395462" y="1109073"/>
            <a:ext cx="8974902" cy="36933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Verdana" panose="020B0604030504040204" pitchFamily="34" charset="0"/>
              </a:rPr>
              <a:t>Key Publications</a:t>
            </a:r>
          </a:p>
        </p:txBody>
      </p:sp>
      <p:sp>
        <p:nvSpPr>
          <p:cNvPr id="18" name="Slide Number Placeholder 2">
            <a:extLst>
              <a:ext uri="{FF2B5EF4-FFF2-40B4-BE49-F238E27FC236}">
                <a16:creationId xmlns:a16="http://schemas.microsoft.com/office/drawing/2014/main" id="{8F538310-2F4D-4355-EF0B-49FBC22078FF}"/>
              </a:ext>
            </a:extLst>
          </p:cNvPr>
          <p:cNvSpPr txBox="1">
            <a:spLocks/>
          </p:cNvSpPr>
          <p:nvPr/>
        </p:nvSpPr>
        <p:spPr>
          <a:xfrm>
            <a:off x="223908" y="632007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GB" sz="1000" b="0" i="0" u="none" strike="noStrike" kern="1200" cap="none" spc="0" normalizeH="0" baseline="0" noProof="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25C7C4CB-4505-4AA2-A065-D7FD0A4E44E6}"/>
              </a:ext>
            </a:extLst>
          </p:cNvPr>
          <p:cNvPicPr>
            <a:picLocks noChangeAspect="1"/>
          </p:cNvPicPr>
          <p:nvPr/>
        </p:nvPicPr>
        <p:blipFill>
          <a:blip r:embed="rId4"/>
          <a:stretch>
            <a:fillRect/>
          </a:stretch>
        </p:blipFill>
        <p:spPr>
          <a:xfrm>
            <a:off x="1200287" y="1934825"/>
            <a:ext cx="1774286" cy="2520000"/>
          </a:xfrm>
          <a:prstGeom prst="rect">
            <a:avLst/>
          </a:prstGeom>
        </p:spPr>
      </p:pic>
      <p:sp>
        <p:nvSpPr>
          <p:cNvPr id="56" name="TextBox 55">
            <a:extLst>
              <a:ext uri="{FF2B5EF4-FFF2-40B4-BE49-F238E27FC236}">
                <a16:creationId xmlns:a16="http://schemas.microsoft.com/office/drawing/2014/main" id="{DD83FFAF-5FEC-4C5E-BB5D-2879C9364D84}"/>
              </a:ext>
            </a:extLst>
          </p:cNvPr>
          <p:cNvSpPr txBox="1"/>
          <p:nvPr/>
        </p:nvSpPr>
        <p:spPr>
          <a:xfrm>
            <a:off x="7852526" y="4707347"/>
            <a:ext cx="30356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Foresight Paper on Immersive Technologies</a:t>
            </a:r>
          </a:p>
        </p:txBody>
      </p:sp>
      <p:sp>
        <p:nvSpPr>
          <p:cNvPr id="57" name="TextBox 56">
            <a:extLst>
              <a:ext uri="{FF2B5EF4-FFF2-40B4-BE49-F238E27FC236}">
                <a16:creationId xmlns:a16="http://schemas.microsoft.com/office/drawing/2014/main" id="{58F23630-C7D7-4FFB-AE3A-2AA8AD32CF3D}"/>
              </a:ext>
            </a:extLst>
          </p:cNvPr>
          <p:cNvSpPr txBox="1"/>
          <p:nvPr/>
        </p:nvSpPr>
        <p:spPr>
          <a:xfrm>
            <a:off x="8743929" y="5357628"/>
            <a:ext cx="1774286" cy="184666"/>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88BB"/>
                </a:solidFill>
                <a:effectLst/>
                <a:uLnTx/>
                <a:uFillTx/>
                <a:latin typeface="Verdana" panose="020B0604030504040204" pitchFamily="34" charset="0"/>
                <a:ea typeface="Verdana" panose="020B0604030504040204" pitchFamily="34" charset="0"/>
                <a:cs typeface="Verdana" panose="020B0604030504040204" pitchFamily="34" charset="0"/>
              </a:rPr>
              <a:t>Coming soon</a:t>
            </a:r>
          </a:p>
        </p:txBody>
      </p:sp>
      <p:sp>
        <p:nvSpPr>
          <p:cNvPr id="58" name="TextBox 57">
            <a:extLst>
              <a:ext uri="{FF2B5EF4-FFF2-40B4-BE49-F238E27FC236}">
                <a16:creationId xmlns:a16="http://schemas.microsoft.com/office/drawing/2014/main" id="{3FE25AE1-7E03-4F76-A23E-D56F86ABF60B}"/>
              </a:ext>
            </a:extLst>
          </p:cNvPr>
          <p:cNvSpPr txBox="1"/>
          <p:nvPr/>
        </p:nvSpPr>
        <p:spPr>
          <a:xfrm>
            <a:off x="4224853" y="4707347"/>
            <a:ext cx="30356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Quantum Technologies Insights Paper</a:t>
            </a:r>
          </a:p>
        </p:txBody>
      </p:sp>
      <p:sp>
        <p:nvSpPr>
          <p:cNvPr id="59" name="TextBox 58">
            <a:extLst>
              <a:ext uri="{FF2B5EF4-FFF2-40B4-BE49-F238E27FC236}">
                <a16:creationId xmlns:a16="http://schemas.microsoft.com/office/drawing/2014/main" id="{40D9C4C1-E6E8-4296-B3EC-39C2007DF61E}"/>
              </a:ext>
            </a:extLst>
          </p:cNvPr>
          <p:cNvSpPr txBox="1"/>
          <p:nvPr/>
        </p:nvSpPr>
        <p:spPr>
          <a:xfrm>
            <a:off x="4855548" y="5343295"/>
            <a:ext cx="1774286" cy="184666"/>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88BB"/>
                </a:solidFill>
                <a:effectLst/>
                <a:uLnTx/>
                <a:uFillTx/>
                <a:latin typeface="Verdana" panose="020B0604030504040204" pitchFamily="34" charset="0"/>
                <a:ea typeface="Verdana" panose="020B0604030504040204" pitchFamily="34" charset="0"/>
                <a:cs typeface="Verdana" panose="020B0604030504040204" pitchFamily="34" charset="0"/>
                <a:hlinkClick r:id="rId5"/>
              </a:rPr>
              <a:t>View the paper here</a:t>
            </a:r>
            <a:endParaRPr kumimoji="0" lang="en-US" sz="1200" b="0" i="0" u="none" strike="noStrike" kern="1200" cap="none" spc="0" normalizeH="0" baseline="0" noProof="0">
              <a:ln>
                <a:noFill/>
              </a:ln>
              <a:solidFill>
                <a:srgbClr val="0688B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0" name="TextBox 59">
            <a:extLst>
              <a:ext uri="{FF2B5EF4-FFF2-40B4-BE49-F238E27FC236}">
                <a16:creationId xmlns:a16="http://schemas.microsoft.com/office/drawing/2014/main" id="{13BA48A3-FFC0-4F19-ACBB-AEA13640EFA2}"/>
              </a:ext>
            </a:extLst>
          </p:cNvPr>
          <p:cNvSpPr txBox="1"/>
          <p:nvPr/>
        </p:nvSpPr>
        <p:spPr>
          <a:xfrm>
            <a:off x="522913" y="4784272"/>
            <a:ext cx="30356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Insight Paper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on Web3</a:t>
            </a:r>
          </a:p>
        </p:txBody>
      </p:sp>
      <p:sp>
        <p:nvSpPr>
          <p:cNvPr id="61" name="TextBox 60">
            <a:extLst>
              <a:ext uri="{FF2B5EF4-FFF2-40B4-BE49-F238E27FC236}">
                <a16:creationId xmlns:a16="http://schemas.microsoft.com/office/drawing/2014/main" id="{1C85E2EE-BA9A-419C-97F5-37009F3D2920}"/>
              </a:ext>
            </a:extLst>
          </p:cNvPr>
          <p:cNvSpPr txBox="1"/>
          <p:nvPr/>
        </p:nvSpPr>
        <p:spPr>
          <a:xfrm>
            <a:off x="1238620" y="5343295"/>
            <a:ext cx="1774286" cy="184666"/>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688BB"/>
                </a:solidFill>
                <a:effectLst/>
                <a:uLnTx/>
                <a:uFillTx/>
                <a:latin typeface="Verdana" panose="020B0604030504040204" pitchFamily="34" charset="0"/>
                <a:ea typeface="Verdana" panose="020B0604030504040204" pitchFamily="34" charset="0"/>
                <a:cs typeface="Verdana" panose="020B0604030504040204" pitchFamily="34" charset="0"/>
                <a:hlinkClick r:id="rId6"/>
              </a:rPr>
              <a:t>View the paper here</a:t>
            </a:r>
            <a:endParaRPr kumimoji="0" lang="en-US" sz="1200" b="0" i="0" u="none" strike="noStrike" kern="1200" cap="none" spc="0" normalizeH="0" baseline="0" noProof="0">
              <a:ln>
                <a:noFill/>
              </a:ln>
              <a:solidFill>
                <a:srgbClr val="0688BB"/>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EC4E20E8-531C-01CE-2900-1EB65CF69435}"/>
              </a:ext>
            </a:extLst>
          </p:cNvPr>
          <p:cNvPicPr>
            <a:picLocks noChangeAspect="1"/>
          </p:cNvPicPr>
          <p:nvPr/>
        </p:nvPicPr>
        <p:blipFill>
          <a:blip r:embed="rId7"/>
          <a:stretch>
            <a:fillRect/>
          </a:stretch>
        </p:blipFill>
        <p:spPr>
          <a:xfrm>
            <a:off x="4845468" y="1881776"/>
            <a:ext cx="1721892" cy="2403175"/>
          </a:xfrm>
          <a:prstGeom prst="rect">
            <a:avLst/>
          </a:prstGeom>
        </p:spPr>
      </p:pic>
      <p:pic>
        <p:nvPicPr>
          <p:cNvPr id="1026" name="Picture 2" descr="XR Immersive Tech Debuts Metaverse Solutions - XR Today">
            <a:extLst>
              <a:ext uri="{FF2B5EF4-FFF2-40B4-BE49-F238E27FC236}">
                <a16:creationId xmlns:a16="http://schemas.microsoft.com/office/drawing/2014/main" id="{172C7282-40FD-B78B-A1F0-4F748F9C70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1632" y="2319094"/>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DE00005-5854-64AA-77D9-1F6E2E49364B}"/>
              </a:ext>
            </a:extLst>
          </p:cNvPr>
          <p:cNvPicPr>
            <a:picLocks noChangeAspect="1"/>
          </p:cNvPicPr>
          <p:nvPr/>
        </p:nvPicPr>
        <p:blipFill rotWithShape="1">
          <a:blip r:embed="rId9"/>
          <a:srcRect t="-1" b="33588"/>
          <a:stretch/>
        </p:blipFill>
        <p:spPr>
          <a:xfrm>
            <a:off x="10234613" y="5972952"/>
            <a:ext cx="1952625" cy="656448"/>
          </a:xfrm>
          <a:prstGeom prst="rect">
            <a:avLst/>
          </a:prstGeom>
        </p:spPr>
      </p:pic>
    </p:spTree>
    <p:extLst>
      <p:ext uri="{BB962C8B-B14F-4D97-AF65-F5344CB8AC3E}">
        <p14:creationId xmlns:p14="http://schemas.microsoft.com/office/powerpoint/2010/main" val="3599929469"/>
      </p:ext>
    </p:extLst>
  </p:cSld>
  <p:clrMapOvr>
    <a:masterClrMapping/>
  </p:clrMapOvr>
  <mc:AlternateContent xmlns:mc="http://schemas.openxmlformats.org/markup-compatibility/2006" xmlns:p14="http://schemas.microsoft.com/office/powerpoint/2010/main">
    <mc:Choice Requires="p14">
      <p:transition spd="slow" p14:dur="2000" advTm="30852"/>
    </mc:Choice>
    <mc:Fallback xmlns="">
      <p:transition spd="slow" advTm="308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Google Shape;57;p12">
            <a:extLst>
              <a:ext uri="{FF2B5EF4-FFF2-40B4-BE49-F238E27FC236}">
                <a16:creationId xmlns:a16="http://schemas.microsoft.com/office/drawing/2014/main" id="{798FBE3A-63AB-41F7-B2BD-2A6B8CF192E0}"/>
              </a:ext>
            </a:extLst>
          </p:cNvPr>
          <p:cNvSpPr txBox="1">
            <a:spLocks noGrp="1"/>
          </p:cNvSpPr>
          <p:nvPr>
            <p:ph type="ctrTitle"/>
          </p:nvPr>
        </p:nvSpPr>
        <p:spPr>
          <a:xfrm>
            <a:off x="611372" y="2981547"/>
            <a:ext cx="4870242" cy="888252"/>
          </a:xfrm>
          <a:prstGeom prst="rect">
            <a:avLst/>
          </a:prstGeom>
        </p:spPr>
        <p:txBody>
          <a:bodyPr spcFirstLastPara="1" wrap="square" lIns="0" tIns="0" rIns="0" bIns="0" anchor="ctr" anchorCtr="0">
            <a:noAutofit/>
          </a:bodyPr>
          <a:lstStyle/>
          <a:p>
            <a:r>
              <a:rPr lang="en-GB" sz="2800" b="1">
                <a:latin typeface="Arial" panose="020B0604020202020204" pitchFamily="34" charset="0"/>
                <a:ea typeface="Verdana"/>
                <a:cs typeface="Arial" panose="020B0604020202020204" pitchFamily="34" charset="0"/>
              </a:rPr>
              <a:t>Key themes from the Quantum Insights paper</a:t>
            </a:r>
            <a:endParaRPr lang="en-GB" sz="2800">
              <a:latin typeface="Arial" panose="020B0604020202020204" pitchFamily="34" charset="0"/>
              <a:ea typeface="Verdana" panose="020B0604030504040204" pitchFamily="34" charset="0"/>
              <a:cs typeface="Arial" panose="020B0604020202020204" pitchFamily="34" charset="0"/>
            </a:endParaRPr>
          </a:p>
        </p:txBody>
      </p:sp>
      <p:pic>
        <p:nvPicPr>
          <p:cNvPr id="2050" name="Picture 2" descr="Digital Regulation Cooperation Forum: Plan of work for 2022 to 2023 - GOV.UK">
            <a:extLst>
              <a:ext uri="{FF2B5EF4-FFF2-40B4-BE49-F238E27FC236}">
                <a16:creationId xmlns:a16="http://schemas.microsoft.com/office/drawing/2014/main" id="{1BB37E54-5E40-4044-A3FA-FF130D62E10B}"/>
              </a:ext>
            </a:extLst>
          </p:cNvPr>
          <p:cNvPicPr>
            <a:picLocks noChangeAspect="1" noChangeArrowheads="1"/>
          </p:cNvPicPr>
          <p:nvPr/>
        </p:nvPicPr>
        <p:blipFill>
          <a:blip r:embed="rId4"/>
          <a:srcRect/>
          <a:stretch>
            <a:fillRect/>
          </a:stretch>
        </p:blipFill>
        <p:spPr>
          <a:xfrm>
            <a:off x="10252376" y="5775413"/>
            <a:ext cx="1547681" cy="1031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7BCB374-EC01-50A0-CB1D-23589DC2DF74}"/>
              </a:ext>
            </a:extLst>
          </p:cNvPr>
          <p:cNvPicPr>
            <a:picLocks noChangeAspect="1"/>
          </p:cNvPicPr>
          <p:nvPr/>
        </p:nvPicPr>
        <p:blipFill rotWithShape="1">
          <a:blip r:embed="rId5">
            <a:extLst>
              <a:ext uri="{28A0092B-C50C-407E-A947-70E740481C1C}">
                <a14:useLocalDpi xmlns:a14="http://schemas.microsoft.com/office/drawing/2010/main" val="0"/>
              </a:ext>
            </a:extLst>
          </a:blip>
          <a:srcRect t="16284" b="2862"/>
          <a:stretch/>
        </p:blipFill>
        <p:spPr>
          <a:xfrm>
            <a:off x="6181816" y="0"/>
            <a:ext cx="6010184" cy="6885296"/>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Tree>
    <p:extLst>
      <p:ext uri="{BB962C8B-B14F-4D97-AF65-F5344CB8AC3E}">
        <p14:creationId xmlns:p14="http://schemas.microsoft.com/office/powerpoint/2010/main" val="411304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721260"/>
            <a:ext cx="10824559"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Arial"/>
                <a:ea typeface="Verdana"/>
                <a:cs typeface="Arial"/>
              </a:rPr>
              <a:t>Looking ahead: Addressing potential future regulatory considerations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Digital Regulation Cooperation Forum: Plan of work for 2022 to 2023 - GOV.UK">
            <a:extLst>
              <a:ext uri="{FF2B5EF4-FFF2-40B4-BE49-F238E27FC236}">
                <a16:creationId xmlns:a16="http://schemas.microsoft.com/office/drawing/2014/main" id="{2380641A-9326-4DC6-86CB-289AA620B30D}"/>
              </a:ext>
            </a:extLst>
          </p:cNvPr>
          <p:cNvPicPr>
            <a:picLocks noChangeAspect="1" noChangeArrowheads="1"/>
          </p:cNvPicPr>
          <p:nvPr/>
        </p:nvPicPr>
        <p:blipFill>
          <a:blip r:embed="rId4"/>
          <a:srcRect/>
          <a:stretch>
            <a:fillRect/>
          </a:stretch>
        </p:blipFill>
        <p:spPr>
          <a:xfrm>
            <a:off x="10252376" y="5775413"/>
            <a:ext cx="1547681" cy="1031787"/>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805C1B5-4A09-5379-70E0-0EE10E78E55C}"/>
              </a:ext>
            </a:extLst>
          </p:cNvPr>
          <p:cNvGrpSpPr/>
          <p:nvPr/>
        </p:nvGrpSpPr>
        <p:grpSpPr>
          <a:xfrm>
            <a:off x="8087185" y="1904493"/>
            <a:ext cx="2753249" cy="3807538"/>
            <a:chOff x="8087185" y="1904493"/>
            <a:chExt cx="2753249" cy="3807538"/>
          </a:xfrm>
        </p:grpSpPr>
        <p:sp>
          <p:nvSpPr>
            <p:cNvPr id="11" name="Oval 10">
              <a:extLst>
                <a:ext uri="{FF2B5EF4-FFF2-40B4-BE49-F238E27FC236}">
                  <a16:creationId xmlns:a16="http://schemas.microsoft.com/office/drawing/2014/main" id="{5062E710-2360-C3F4-7CB2-F2F4C7FEC3DD}"/>
                </a:ext>
              </a:extLst>
            </p:cNvPr>
            <p:cNvSpPr/>
            <p:nvPr/>
          </p:nvSpPr>
          <p:spPr>
            <a:xfrm>
              <a:off x="8727540" y="1904493"/>
              <a:ext cx="1472540" cy="1386444"/>
            </a:xfrm>
            <a:prstGeom prst="ellipse">
              <a:avLst/>
            </a:prstGeom>
            <a:solidFill>
              <a:srgbClr val="2626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48DC4D48-994C-6AC2-99D2-E881278835FA}"/>
                </a:ext>
              </a:extLst>
            </p:cNvPr>
            <p:cNvGrpSpPr/>
            <p:nvPr/>
          </p:nvGrpSpPr>
          <p:grpSpPr>
            <a:xfrm>
              <a:off x="8087185" y="1993617"/>
              <a:ext cx="2753249" cy="3718414"/>
              <a:chOff x="8087185" y="1993617"/>
              <a:chExt cx="2753249" cy="3718414"/>
            </a:xfrm>
          </p:grpSpPr>
          <p:sp>
            <p:nvSpPr>
              <p:cNvPr id="9" name="Rectangle 8">
                <a:extLst>
                  <a:ext uri="{FF2B5EF4-FFF2-40B4-BE49-F238E27FC236}">
                    <a16:creationId xmlns:a16="http://schemas.microsoft.com/office/drawing/2014/main" id="{EDF31F4E-53AD-0F91-E809-4F83C1E12C81}"/>
                  </a:ext>
                </a:extLst>
              </p:cNvPr>
              <p:cNvSpPr/>
              <p:nvPr/>
            </p:nvSpPr>
            <p:spPr>
              <a:xfrm>
                <a:off x="8087185" y="2596671"/>
                <a:ext cx="2753249" cy="3115360"/>
              </a:xfrm>
              <a:prstGeom prst="rect">
                <a:avLst/>
              </a:prstGeom>
              <a:solidFill>
                <a:schemeClr val="bg1">
                  <a:lumMod val="9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Arial"/>
                  </a:rPr>
                  <a:t>Explainability, quantum computing, and artificial intelligence </a:t>
                </a:r>
                <a:endPar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Arial"/>
                    <a:ea typeface="+mn-ea"/>
                    <a:cs typeface="Arial"/>
                  </a:rPr>
                  <a:t>How might the </a:t>
                </a:r>
                <a:endParaRPr kumimoji="0" lang="en-GB" sz="1200" b="0" i="0" u="none" strike="noStrike" kern="1200" cap="none" spc="0" normalizeH="0" baseline="0" noProof="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Arial"/>
                    <a:ea typeface="+mn-ea"/>
                    <a:cs typeface="Arial"/>
                  </a:rPr>
                  <a:t>integration of quantum technologies impact on </a:t>
                </a:r>
                <a:r>
                  <a:rPr kumimoji="0" lang="en-GB" sz="1200" b="0" i="1" u="none" strike="noStrike" kern="1200" cap="none" spc="0" normalizeH="0" baseline="0" noProof="0" err="1">
                    <a:ln>
                      <a:noFill/>
                    </a:ln>
                    <a:solidFill>
                      <a:prstClr val="white"/>
                    </a:solidFill>
                    <a:effectLst/>
                    <a:uLnTx/>
                    <a:uFillTx/>
                    <a:latin typeface="Arial"/>
                    <a:ea typeface="+mn-ea"/>
                    <a:cs typeface="Arial"/>
                  </a:rPr>
                  <a:t>explainability</a:t>
                </a:r>
                <a:r>
                  <a:rPr kumimoji="0" lang="en-GB" sz="1200" b="0" i="1" u="none" strike="noStrike" kern="1200" cap="none" spc="0" normalizeH="0" baseline="0" noProof="0">
                    <a:ln>
                      <a:noFill/>
                    </a:ln>
                    <a:solidFill>
                      <a:prstClr val="white"/>
                    </a:solidFill>
                    <a:effectLst/>
                    <a:uLnTx/>
                    <a:uFillTx/>
                    <a:latin typeface="Arial"/>
                    <a:ea typeface="+mn-ea"/>
                    <a:cs typeface="Arial"/>
                  </a:rPr>
                  <a:t>?</a:t>
                </a:r>
                <a:endParaRPr kumimoji="0" lang="en-US" sz="1200" b="0" i="0" u="none" strike="noStrike" kern="1200" cap="none" spc="0" normalizeH="0" baseline="0" noProof="0">
                  <a:ln>
                    <a:noFill/>
                  </a:ln>
                  <a:solidFill>
                    <a:prstClr val="white"/>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Graphic 15" descr="Atom outline">
                <a:extLst>
                  <a:ext uri="{FF2B5EF4-FFF2-40B4-BE49-F238E27FC236}">
                    <a16:creationId xmlns:a16="http://schemas.microsoft.com/office/drawing/2014/main" id="{F9508EBF-0101-08AD-051C-18D76ED157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5809" y="1993617"/>
                <a:ext cx="1296000" cy="1296000"/>
              </a:xfrm>
              <a:prstGeom prst="rect">
                <a:avLst/>
              </a:prstGeom>
            </p:spPr>
          </p:pic>
        </p:grpSp>
      </p:grpSp>
      <p:grpSp>
        <p:nvGrpSpPr>
          <p:cNvPr id="22" name="Group 21">
            <a:extLst>
              <a:ext uri="{FF2B5EF4-FFF2-40B4-BE49-F238E27FC236}">
                <a16:creationId xmlns:a16="http://schemas.microsoft.com/office/drawing/2014/main" id="{BFD10941-FB0E-3617-A58F-5BE459D424B8}"/>
              </a:ext>
            </a:extLst>
          </p:cNvPr>
          <p:cNvGrpSpPr/>
          <p:nvPr/>
        </p:nvGrpSpPr>
        <p:grpSpPr>
          <a:xfrm>
            <a:off x="4719375" y="1903173"/>
            <a:ext cx="2753249" cy="3808858"/>
            <a:chOff x="4719375" y="1903173"/>
            <a:chExt cx="2753249" cy="3808858"/>
          </a:xfrm>
        </p:grpSpPr>
        <p:sp>
          <p:nvSpPr>
            <p:cNvPr id="7" name="Rectangle 6">
              <a:extLst>
                <a:ext uri="{FF2B5EF4-FFF2-40B4-BE49-F238E27FC236}">
                  <a16:creationId xmlns:a16="http://schemas.microsoft.com/office/drawing/2014/main" id="{6D99A068-6F2E-7186-9FA4-1949E03250E6}"/>
                </a:ext>
              </a:extLst>
            </p:cNvPr>
            <p:cNvSpPr/>
            <p:nvPr/>
          </p:nvSpPr>
          <p:spPr>
            <a:xfrm>
              <a:off x="4719375" y="2595351"/>
              <a:ext cx="2753249" cy="3116680"/>
            </a:xfrm>
            <a:prstGeom prst="rect">
              <a:avLst/>
            </a:prstGeom>
            <a:solidFill>
              <a:schemeClr val="bg1">
                <a:lumMod val="9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Standards and specifications to complement regulation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How can the DRCF regulators engage with the development of quantum-specific standards and specifications?</a:t>
              </a:r>
              <a:endParaRPr kumimoji="0" lang="en-GB" sz="11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Oval 7">
              <a:extLst>
                <a:ext uri="{FF2B5EF4-FFF2-40B4-BE49-F238E27FC236}">
                  <a16:creationId xmlns:a16="http://schemas.microsoft.com/office/drawing/2014/main" id="{369E01A3-1D62-FF35-FD4C-C0F49E72DF69}"/>
                </a:ext>
              </a:extLst>
            </p:cNvPr>
            <p:cNvSpPr/>
            <p:nvPr/>
          </p:nvSpPr>
          <p:spPr>
            <a:xfrm>
              <a:off x="5359730" y="1903173"/>
              <a:ext cx="1472540" cy="1386444"/>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Processor outline">
              <a:extLst>
                <a:ext uri="{FF2B5EF4-FFF2-40B4-BE49-F238E27FC236}">
                  <a16:creationId xmlns:a16="http://schemas.microsoft.com/office/drawing/2014/main" id="{5EAE499A-C6DE-0AE9-CEAB-1DBCA372DF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580" y="1947351"/>
              <a:ext cx="1296000" cy="1296000"/>
            </a:xfrm>
            <a:prstGeom prst="rect">
              <a:avLst/>
            </a:prstGeom>
          </p:spPr>
        </p:pic>
      </p:grpSp>
      <p:grpSp>
        <p:nvGrpSpPr>
          <p:cNvPr id="21" name="Group 20">
            <a:extLst>
              <a:ext uri="{FF2B5EF4-FFF2-40B4-BE49-F238E27FC236}">
                <a16:creationId xmlns:a16="http://schemas.microsoft.com/office/drawing/2014/main" id="{A6276952-6C43-DECD-CCD9-5EF9D379266E}"/>
              </a:ext>
            </a:extLst>
          </p:cNvPr>
          <p:cNvGrpSpPr/>
          <p:nvPr/>
        </p:nvGrpSpPr>
        <p:grpSpPr>
          <a:xfrm>
            <a:off x="1351566" y="1903173"/>
            <a:ext cx="2753249" cy="3808858"/>
            <a:chOff x="1351566" y="1903173"/>
            <a:chExt cx="2753249" cy="3808858"/>
          </a:xfrm>
        </p:grpSpPr>
        <p:sp>
          <p:nvSpPr>
            <p:cNvPr id="2" name="Rectangle 1">
              <a:extLst>
                <a:ext uri="{FF2B5EF4-FFF2-40B4-BE49-F238E27FC236}">
                  <a16:creationId xmlns:a16="http://schemas.microsoft.com/office/drawing/2014/main" id="{4AB36EF0-B928-473C-827C-057B58C7C119}"/>
                </a:ext>
              </a:extLst>
            </p:cNvPr>
            <p:cNvSpPr/>
            <p:nvPr/>
          </p:nvSpPr>
          <p:spPr>
            <a:xfrm>
              <a:off x="1351566" y="2595351"/>
              <a:ext cx="2753249" cy="3116680"/>
            </a:xfrm>
            <a:prstGeom prst="rect">
              <a:avLst/>
            </a:prstGeom>
            <a:solidFill>
              <a:schemeClr val="bg1">
                <a:lumMod val="9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Transitioning to Quantum-safe systems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prstClr val="white"/>
                  </a:solidFill>
                  <a:effectLst/>
                  <a:uLnTx/>
                  <a:uFillTx/>
                  <a:latin typeface="Arial" panose="020B0604020202020204" pitchFamily="34" charset="0"/>
                  <a:ea typeface="Verdana" panose="020B0604030504040204" pitchFamily="34" charset="0"/>
                  <a:cs typeface="Arial" panose="020B0604020202020204" pitchFamily="34" charset="0"/>
                </a:rPr>
                <a:t>What is the role of the DRCF regulators in the transition  to quantum safe systems?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Oval 3">
              <a:extLst>
                <a:ext uri="{FF2B5EF4-FFF2-40B4-BE49-F238E27FC236}">
                  <a16:creationId xmlns:a16="http://schemas.microsoft.com/office/drawing/2014/main" id="{15CAC699-D64C-FE82-CBEB-37702B63B7A0}"/>
                </a:ext>
              </a:extLst>
            </p:cNvPr>
            <p:cNvSpPr/>
            <p:nvPr/>
          </p:nvSpPr>
          <p:spPr>
            <a:xfrm>
              <a:off x="1991921" y="1903173"/>
              <a:ext cx="1472540" cy="138644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 name="Graphic 19" descr="Fast Forward outline">
              <a:extLst>
                <a:ext uri="{FF2B5EF4-FFF2-40B4-BE49-F238E27FC236}">
                  <a16:creationId xmlns:a16="http://schemas.microsoft.com/office/drawing/2014/main" id="{02A9C525-CD55-5F84-8860-C7338DDA37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3250" y="1993617"/>
              <a:ext cx="1296000" cy="1296000"/>
            </a:xfrm>
            <a:prstGeom prst="rect">
              <a:avLst/>
            </a:prstGeom>
          </p:spPr>
        </p:pic>
      </p:grpSp>
    </p:spTree>
    <p:extLst>
      <p:ext uri="{BB962C8B-B14F-4D97-AF65-F5344CB8AC3E}">
        <p14:creationId xmlns:p14="http://schemas.microsoft.com/office/powerpoint/2010/main" val="297272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1377863" y="2493729"/>
            <a:ext cx="9108554" cy="18466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FCA &amp; World Economic Forum Quantum Security Work Programme</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13EC6DA-3F01-18CC-3246-40DD971A4D2B}"/>
              </a:ext>
            </a:extLst>
          </p:cNvPr>
          <p:cNvPicPr>
            <a:picLocks/>
          </p:cNvPicPr>
          <p:nvPr/>
        </p:nvPicPr>
        <p:blipFill>
          <a:blip r:embed="rId4"/>
          <a:srcRect/>
          <a:stretch/>
        </p:blipFill>
        <p:spPr>
          <a:xfrm>
            <a:off x="10595398" y="6064214"/>
            <a:ext cx="792000" cy="792000"/>
          </a:xfrm>
          <a:prstGeom prst="ellipse">
            <a:avLst/>
          </a:prstGeom>
          <a:ln>
            <a:noFill/>
          </a:ln>
        </p:spPr>
      </p:pic>
      <p:pic>
        <p:nvPicPr>
          <p:cNvPr id="3" name="Picture 2" descr="A white circle with black text&#10;&#10;Description automatically generated">
            <a:extLst>
              <a:ext uri="{FF2B5EF4-FFF2-40B4-BE49-F238E27FC236}">
                <a16:creationId xmlns:a16="http://schemas.microsoft.com/office/drawing/2014/main" id="{71A76983-5B87-36A0-5EB0-5A4CEAB25A75}"/>
              </a:ext>
            </a:extLst>
          </p:cNvPr>
          <p:cNvPicPr>
            <a:picLocks/>
          </p:cNvPicPr>
          <p:nvPr/>
        </p:nvPicPr>
        <p:blipFill>
          <a:blip r:embed="rId5"/>
          <a:stretch>
            <a:fillRect/>
          </a:stretch>
        </p:blipFill>
        <p:spPr>
          <a:xfrm>
            <a:off x="11400000" y="6064214"/>
            <a:ext cx="792000" cy="792000"/>
          </a:xfrm>
          <a:prstGeom prst="ellipse">
            <a:avLst/>
          </a:prstGeom>
          <a:ln>
            <a:noFill/>
          </a:ln>
        </p:spPr>
      </p:pic>
    </p:spTree>
    <p:extLst>
      <p:ext uri="{BB962C8B-B14F-4D97-AF65-F5344CB8AC3E}">
        <p14:creationId xmlns:p14="http://schemas.microsoft.com/office/powerpoint/2010/main" val="30080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721260"/>
            <a:ext cx="10824559"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Arial"/>
                <a:ea typeface="Verdana"/>
                <a:cs typeface="Arial"/>
              </a:rPr>
              <a:t>What are we seeking to achieve?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DE3A25-4A37-6A84-9864-E8FDD29DB689}"/>
              </a:ext>
            </a:extLst>
          </p:cNvPr>
          <p:cNvSpPr txBox="1"/>
          <p:nvPr/>
        </p:nvSpPr>
        <p:spPr>
          <a:xfrm>
            <a:off x="392430" y="1697355"/>
            <a:ext cx="11098530" cy="3629327"/>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0"/>
              </a:spcAft>
              <a:buClr>
                <a:srgbClr val="E84574"/>
              </a:buClr>
              <a:buSzTx/>
              <a:buFontTx/>
              <a:buNone/>
              <a:tabLst/>
              <a:defRPr/>
            </a:pPr>
            <a:r>
              <a:rPr kumimoji="0" lang="en-GB" sz="1800" b="1" i="0" u="none" strike="noStrike" kern="1200" cap="none" spc="0" normalizeH="0" baseline="0" noProof="0">
                <a:ln>
                  <a:noFill/>
                </a:ln>
                <a:solidFill>
                  <a:srgbClr val="27CED7"/>
                </a:solidFill>
                <a:effectLst/>
                <a:uLnTx/>
                <a:uFillTx/>
                <a:latin typeface="Verdana" panose="020B0604030504040204" pitchFamily="34" charset="0"/>
                <a:ea typeface="Verdana" panose="020B0604030504040204" pitchFamily="34" charset="0"/>
                <a:cs typeface="Times New Roman" panose="02020603050405020304" pitchFamily="18" charset="0"/>
              </a:rPr>
              <a:t>Generate insights and share knowledge </a:t>
            </a: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rPr>
              <a:t>on the risks arising from the emergence of quantum computing, and the roles and responsibilities of different stakeholders in the financial services ecosystem.</a:t>
            </a:r>
            <a:b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rPr>
            </a:b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
                <a:srgbClr val="E84574"/>
              </a:buClr>
              <a:buSzTx/>
              <a:buFontTx/>
              <a:buNone/>
              <a:tabLst/>
              <a:defRPr/>
            </a:pPr>
            <a:endParaRPr kumimoji="0" lang="en-GB" sz="1800" b="1" i="0" u="none" strike="noStrike" kern="1200" cap="none" spc="0" normalizeH="0" baseline="0" noProof="0">
              <a:ln>
                <a:noFill/>
              </a:ln>
              <a:solidFill>
                <a:srgbClr val="27CED7"/>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
                <a:srgbClr val="E84574"/>
              </a:buClr>
              <a:buSzTx/>
              <a:buFontTx/>
              <a:buNone/>
              <a:tabLst/>
              <a:defRPr/>
            </a:pPr>
            <a:r>
              <a:rPr kumimoji="0" lang="en-GB" sz="1800" b="1" i="0" u="none" strike="noStrike" kern="1200" cap="none" spc="0" normalizeH="0" baseline="0" noProof="0">
                <a:ln>
                  <a:noFill/>
                </a:ln>
                <a:solidFill>
                  <a:srgbClr val="27CED7"/>
                </a:solidFill>
                <a:effectLst/>
                <a:uLnTx/>
                <a:uFillTx/>
                <a:latin typeface="Verdana" panose="020B0604030504040204" pitchFamily="34" charset="0"/>
                <a:ea typeface="Verdana" panose="020B0604030504040204" pitchFamily="34" charset="0"/>
                <a:cs typeface="Times New Roman" panose="02020603050405020304" pitchFamily="18" charset="0"/>
              </a:rPr>
              <a:t>Inform future harmonisation </a:t>
            </a: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rPr>
              <a:t>in early regulatory thinking and approaches in post-quantum cybersecurity, ensuring organisations have clear expectations of the regulatory approaches in diverse jurisdictions and to mitigate international misalignment.</a:t>
            </a:r>
            <a:b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rPr>
            </a:br>
            <a:endPar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
                <a:srgbClr val="E84574"/>
              </a:buClr>
              <a:buSzTx/>
              <a:buFontTx/>
              <a:buNone/>
              <a:tabLst/>
              <a:defRPr/>
            </a:pPr>
            <a:r>
              <a:rPr kumimoji="0" lang="en-GB" sz="1800" b="1" i="0" u="none" strike="noStrike" kern="1200" cap="none" spc="0" normalizeH="0" baseline="0" noProof="0">
                <a:ln>
                  <a:noFill/>
                </a:ln>
                <a:solidFill>
                  <a:srgbClr val="27CED7"/>
                </a:solidFill>
                <a:effectLst/>
                <a:uLnTx/>
                <a:uFillTx/>
                <a:latin typeface="Verdana" panose="020B0604030504040204" pitchFamily="34" charset="0"/>
                <a:ea typeface="Verdana" panose="020B0604030504040204" pitchFamily="34" charset="0"/>
                <a:cs typeface="Times New Roman" panose="02020603050405020304" pitchFamily="18" charset="0"/>
              </a:rPr>
              <a:t>Enable a safe transition to post-quantum security</a:t>
            </a:r>
            <a:r>
              <a:rPr kumimoji="0" lang="en-GB" sz="1800" b="0" i="0" u="none" strike="noStrike" kern="1200" cap="none" spc="0" normalizeH="0" baseline="0" noProof="0">
                <a:ln>
                  <a:noFill/>
                </a:ln>
                <a:solidFill>
                  <a:srgbClr val="E84574"/>
                </a:solidFill>
                <a:effectLst/>
                <a:uLnTx/>
                <a:uFillTx/>
                <a:latin typeface="Verdana" panose="020B0604030504040204" pitchFamily="34" charset="0"/>
                <a:ea typeface="Verdana" panose="020B0604030504040204" pitchFamily="34" charset="0"/>
                <a:cs typeface="Times New Roman" panose="02020603050405020304" pitchFamily="18" charset="0"/>
              </a:rPr>
              <a:t> </a:t>
            </a:r>
            <a:r>
              <a:rPr kumimoji="0" lang="en-GB" sz="1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Times New Roman" panose="02020603050405020304" pitchFamily="18" charset="0"/>
              </a:rPr>
              <a:t>by raising awareness of the risks and fostering ongoing collaboration between stakeholders towards shared, desired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0953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721260"/>
            <a:ext cx="10824559"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Arial"/>
                <a:ea typeface="Verdana"/>
                <a:cs typeface="Arial"/>
              </a:rPr>
              <a:t>Overview of the Work Programme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TextBox 239">
            <a:extLst>
              <a:ext uri="{FF2B5EF4-FFF2-40B4-BE49-F238E27FC236}">
                <a16:creationId xmlns:a16="http://schemas.microsoft.com/office/drawing/2014/main" id="{F2EA86B6-5D52-C3FC-5EAB-C2577B54484E}"/>
              </a:ext>
            </a:extLst>
          </p:cNvPr>
          <p:cNvSpPr txBox="1">
            <a:spLocks noChangeAspect="1"/>
          </p:cNvSpPr>
          <p:nvPr/>
        </p:nvSpPr>
        <p:spPr>
          <a:xfrm>
            <a:off x="-132310" y="3545200"/>
            <a:ext cx="1817721" cy="259284"/>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Conference Call</a:t>
            </a:r>
          </a:p>
        </p:txBody>
      </p:sp>
      <p:sp>
        <p:nvSpPr>
          <p:cNvPr id="241" name="TextBox 240">
            <a:extLst>
              <a:ext uri="{FF2B5EF4-FFF2-40B4-BE49-F238E27FC236}">
                <a16:creationId xmlns:a16="http://schemas.microsoft.com/office/drawing/2014/main" id="{CFB3F6A9-198A-26B9-39BE-8B5DA4927696}"/>
              </a:ext>
            </a:extLst>
          </p:cNvPr>
          <p:cNvSpPr txBox="1">
            <a:spLocks/>
          </p:cNvSpPr>
          <p:nvPr/>
        </p:nvSpPr>
        <p:spPr>
          <a:xfrm>
            <a:off x="9688909" y="3712301"/>
            <a:ext cx="2057400" cy="1107996"/>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Publish the final report and build on collaborative relationships to continue diving forward towards a secure transition to post quantum security</a:t>
            </a:r>
            <a:endParaRPr kumimoji="0" lang="en-US" sz="11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2" name="TextBox 241">
            <a:extLst>
              <a:ext uri="{FF2B5EF4-FFF2-40B4-BE49-F238E27FC236}">
                <a16:creationId xmlns:a16="http://schemas.microsoft.com/office/drawing/2014/main" id="{A3540BE3-7416-8467-95A2-2EA65C44CAFA}"/>
              </a:ext>
            </a:extLst>
          </p:cNvPr>
          <p:cNvSpPr txBox="1">
            <a:spLocks/>
          </p:cNvSpPr>
          <p:nvPr/>
        </p:nvSpPr>
        <p:spPr>
          <a:xfrm>
            <a:off x="9285820" y="3239593"/>
            <a:ext cx="2777444" cy="369332"/>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Output and Continued International Initiatives</a:t>
            </a:r>
          </a:p>
        </p:txBody>
      </p:sp>
      <p:sp>
        <p:nvSpPr>
          <p:cNvPr id="243" name="TextBox 242">
            <a:extLst>
              <a:ext uri="{FF2B5EF4-FFF2-40B4-BE49-F238E27FC236}">
                <a16:creationId xmlns:a16="http://schemas.microsoft.com/office/drawing/2014/main" id="{B1781137-4C72-EA60-E4D9-7D17AE5D2F4E}"/>
              </a:ext>
            </a:extLst>
          </p:cNvPr>
          <p:cNvSpPr txBox="1">
            <a:spLocks/>
          </p:cNvSpPr>
          <p:nvPr/>
        </p:nvSpPr>
        <p:spPr>
          <a:xfrm>
            <a:off x="4113221" y="3524503"/>
            <a:ext cx="2108440" cy="369332"/>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Regulatory Roundtable</a:t>
            </a:r>
          </a:p>
        </p:txBody>
      </p:sp>
      <p:pic>
        <p:nvPicPr>
          <p:cNvPr id="244" name="Picture 243">
            <a:extLst>
              <a:ext uri="{FF2B5EF4-FFF2-40B4-BE49-F238E27FC236}">
                <a16:creationId xmlns:a16="http://schemas.microsoft.com/office/drawing/2014/main" id="{61718546-8144-6AF4-26D2-F32AB3499736}"/>
              </a:ext>
            </a:extLst>
          </p:cNvPr>
          <p:cNvPicPr>
            <a:picLocks noChangeAspect="1"/>
          </p:cNvPicPr>
          <p:nvPr/>
        </p:nvPicPr>
        <p:blipFill>
          <a:blip r:embed="rId4">
            <a:lum bright="70000" contrast="-70000"/>
          </a:blip>
          <a:srcRect/>
          <a:stretch/>
        </p:blipFill>
        <p:spPr>
          <a:xfrm>
            <a:off x="4050983" y="2783631"/>
            <a:ext cx="943503" cy="943503"/>
          </a:xfrm>
          <a:prstGeom prst="rect">
            <a:avLst/>
          </a:prstGeom>
        </p:spPr>
      </p:pic>
      <p:grpSp>
        <p:nvGrpSpPr>
          <p:cNvPr id="245" name="Group 244">
            <a:extLst>
              <a:ext uri="{FF2B5EF4-FFF2-40B4-BE49-F238E27FC236}">
                <a16:creationId xmlns:a16="http://schemas.microsoft.com/office/drawing/2014/main" id="{AAD65E0C-3595-05AF-4651-123380C8A88C}"/>
              </a:ext>
            </a:extLst>
          </p:cNvPr>
          <p:cNvGrpSpPr>
            <a:grpSpLocks noChangeAspect="1"/>
          </p:cNvGrpSpPr>
          <p:nvPr/>
        </p:nvGrpSpPr>
        <p:grpSpPr>
          <a:xfrm>
            <a:off x="6628307" y="2443138"/>
            <a:ext cx="2448000" cy="2448000"/>
            <a:chOff x="2161046" y="2086000"/>
            <a:chExt cx="2686000" cy="2686000"/>
          </a:xfrm>
        </p:grpSpPr>
        <p:sp>
          <p:nvSpPr>
            <p:cNvPr id="246" name="Arc 245">
              <a:extLst>
                <a:ext uri="{FF2B5EF4-FFF2-40B4-BE49-F238E27FC236}">
                  <a16:creationId xmlns:a16="http://schemas.microsoft.com/office/drawing/2014/main" id="{CE78B76A-07E9-4A85-242F-7BCF9F1793A0}"/>
                </a:ext>
              </a:extLst>
            </p:cNvPr>
            <p:cNvSpPr>
              <a:spLocks/>
            </p:cNvSpPr>
            <p:nvPr/>
          </p:nvSpPr>
          <p:spPr>
            <a:xfrm>
              <a:off x="2161046" y="2086000"/>
              <a:ext cx="2686000" cy="2686000"/>
            </a:xfrm>
            <a:prstGeom prst="arc">
              <a:avLst>
                <a:gd name="adj1" fmla="val 10753010"/>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47" name="Arc 246">
              <a:extLst>
                <a:ext uri="{FF2B5EF4-FFF2-40B4-BE49-F238E27FC236}">
                  <a16:creationId xmlns:a16="http://schemas.microsoft.com/office/drawing/2014/main" id="{A796D4FB-954F-7768-0214-FCFBBD6B5589}"/>
                </a:ext>
              </a:extLst>
            </p:cNvPr>
            <p:cNvSpPr>
              <a:spLocks/>
            </p:cNvSpPr>
            <p:nvPr/>
          </p:nvSpPr>
          <p:spPr>
            <a:xfrm flipV="1">
              <a:off x="2161046" y="2086000"/>
              <a:ext cx="2686000" cy="2686000"/>
            </a:xfrm>
            <a:prstGeom prst="arc">
              <a:avLst>
                <a:gd name="adj1" fmla="val 10937085"/>
                <a:gd name="adj2" fmla="val 0"/>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248" name="Group 247">
            <a:extLst>
              <a:ext uri="{FF2B5EF4-FFF2-40B4-BE49-F238E27FC236}">
                <a16:creationId xmlns:a16="http://schemas.microsoft.com/office/drawing/2014/main" id="{E51BCDFE-876E-1708-A186-28EF609B0C99}"/>
              </a:ext>
            </a:extLst>
          </p:cNvPr>
          <p:cNvGrpSpPr>
            <a:grpSpLocks noChangeAspect="1"/>
          </p:cNvGrpSpPr>
          <p:nvPr/>
        </p:nvGrpSpPr>
        <p:grpSpPr>
          <a:xfrm flipV="1">
            <a:off x="9254713" y="2201077"/>
            <a:ext cx="2880000" cy="2880000"/>
            <a:chOff x="2161046" y="2086000"/>
            <a:chExt cx="2686000" cy="2686000"/>
          </a:xfrm>
        </p:grpSpPr>
        <p:sp>
          <p:nvSpPr>
            <p:cNvPr id="249" name="Arc 248">
              <a:extLst>
                <a:ext uri="{FF2B5EF4-FFF2-40B4-BE49-F238E27FC236}">
                  <a16:creationId xmlns:a16="http://schemas.microsoft.com/office/drawing/2014/main" id="{676DBD73-7103-8214-4622-129D6657CC55}"/>
                </a:ext>
              </a:extLst>
            </p:cNvPr>
            <p:cNvSpPr>
              <a:spLocks/>
            </p:cNvSpPr>
            <p:nvPr/>
          </p:nvSpPr>
          <p:spPr>
            <a:xfrm>
              <a:off x="2161046" y="2086000"/>
              <a:ext cx="2686000" cy="2686000"/>
            </a:xfrm>
            <a:prstGeom prst="arc">
              <a:avLst>
                <a:gd name="adj1" fmla="val 10753010"/>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0" name="Arc 249">
              <a:extLst>
                <a:ext uri="{FF2B5EF4-FFF2-40B4-BE49-F238E27FC236}">
                  <a16:creationId xmlns:a16="http://schemas.microsoft.com/office/drawing/2014/main" id="{6DE34843-CC5D-EDEF-BE5F-3EEA5A8043DB}"/>
                </a:ext>
              </a:extLst>
            </p:cNvPr>
            <p:cNvSpPr>
              <a:spLocks/>
            </p:cNvSpPr>
            <p:nvPr/>
          </p:nvSpPr>
          <p:spPr>
            <a:xfrm flipV="1">
              <a:off x="2161046" y="2086000"/>
              <a:ext cx="2686000" cy="2686000"/>
            </a:xfrm>
            <a:prstGeom prst="arc">
              <a:avLst>
                <a:gd name="adj1" fmla="val 10937085"/>
                <a:gd name="adj2" fmla="val 0"/>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51" name="Oval 250">
            <a:extLst>
              <a:ext uri="{FF2B5EF4-FFF2-40B4-BE49-F238E27FC236}">
                <a16:creationId xmlns:a16="http://schemas.microsoft.com/office/drawing/2014/main" id="{A4840F8F-87D2-9904-CD09-66CB1C857FCD}"/>
              </a:ext>
            </a:extLst>
          </p:cNvPr>
          <p:cNvSpPr/>
          <p:nvPr/>
        </p:nvSpPr>
        <p:spPr>
          <a:xfrm>
            <a:off x="10967675" y="1753978"/>
            <a:ext cx="864000" cy="864000"/>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2024</a:t>
            </a:r>
            <a:endParaRPr kumimoji="0" lang="en-IN" sz="11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52" name="Straight Connector 251">
            <a:extLst>
              <a:ext uri="{FF2B5EF4-FFF2-40B4-BE49-F238E27FC236}">
                <a16:creationId xmlns:a16="http://schemas.microsoft.com/office/drawing/2014/main" id="{E29AA2FC-21A2-261F-B6E3-1D40F7125974}"/>
              </a:ext>
            </a:extLst>
          </p:cNvPr>
          <p:cNvCxnSpPr>
            <a:cxnSpLocks/>
          </p:cNvCxnSpPr>
          <p:nvPr/>
        </p:nvCxnSpPr>
        <p:spPr>
          <a:xfrm>
            <a:off x="9579867" y="3641077"/>
            <a:ext cx="2232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3" name="Picture 4">
            <a:extLst>
              <a:ext uri="{FF2B5EF4-FFF2-40B4-BE49-F238E27FC236}">
                <a16:creationId xmlns:a16="http://schemas.microsoft.com/office/drawing/2014/main" id="{7DCE9735-9998-0B1D-D41A-42B86CB7C09F}"/>
              </a:ext>
            </a:extLst>
          </p:cNvPr>
          <p:cNvPicPr>
            <a:picLocks noChangeAspect="1" noChangeArrowheads="1"/>
          </p:cNvPicPr>
          <p:nvPr/>
        </p:nvPicPr>
        <p:blipFill>
          <a:blip r:embed="rId5">
            <a:lum bright="70000" contrast="-70000"/>
          </a:blip>
          <a:srcRect/>
          <a:stretch/>
        </p:blipFill>
        <p:spPr bwMode="auto">
          <a:xfrm>
            <a:off x="9900232" y="2053159"/>
            <a:ext cx="1323975" cy="1323975"/>
          </a:xfrm>
          <a:prstGeom prst="rect">
            <a:avLst/>
          </a:prstGeom>
          <a:noFill/>
          <a:extLst>
            <a:ext uri="{909E8E84-426E-40DD-AFC4-6F175D3DCCD1}">
              <a14:hiddenFill xmlns:a14="http://schemas.microsoft.com/office/drawing/2010/main">
                <a:solidFill>
                  <a:srgbClr val="FFFFFF"/>
                </a:solidFill>
              </a14:hiddenFill>
            </a:ext>
          </a:extLst>
        </p:spPr>
      </p:pic>
      <p:sp>
        <p:nvSpPr>
          <p:cNvPr id="254" name="Oval 253">
            <a:extLst>
              <a:ext uri="{FF2B5EF4-FFF2-40B4-BE49-F238E27FC236}">
                <a16:creationId xmlns:a16="http://schemas.microsoft.com/office/drawing/2014/main" id="{21533216-3C3B-6664-44A2-CB39998C0D08}"/>
              </a:ext>
            </a:extLst>
          </p:cNvPr>
          <p:cNvSpPr>
            <a:spLocks noChangeAspect="1"/>
          </p:cNvSpPr>
          <p:nvPr/>
        </p:nvSpPr>
        <p:spPr>
          <a:xfrm>
            <a:off x="6547669" y="2408090"/>
            <a:ext cx="606559" cy="606559"/>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Nov</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16</a:t>
            </a:r>
            <a:r>
              <a:rPr kumimoji="0" lang="en-IN" sz="12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a:t>
            </a: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255" name="Freeform: Shape 254">
            <a:extLst>
              <a:ext uri="{FF2B5EF4-FFF2-40B4-BE49-F238E27FC236}">
                <a16:creationId xmlns:a16="http://schemas.microsoft.com/office/drawing/2014/main" id="{6A4F2ACF-1954-CF3A-83B8-7F279DD5E42B}"/>
              </a:ext>
            </a:extLst>
          </p:cNvPr>
          <p:cNvSpPr>
            <a:spLocks noChangeAspect="1"/>
          </p:cNvSpPr>
          <p:nvPr/>
        </p:nvSpPr>
        <p:spPr>
          <a:xfrm>
            <a:off x="8769001" y="3412115"/>
            <a:ext cx="653941" cy="494384"/>
          </a:xfrm>
          <a:custGeom>
            <a:avLst/>
            <a:gdLst>
              <a:gd name="connsiteX0" fmla="*/ 0 w 1016000"/>
              <a:gd name="connsiteY0" fmla="*/ 497840 h 660400"/>
              <a:gd name="connsiteX1" fmla="*/ 218440 w 1016000"/>
              <a:gd name="connsiteY1" fmla="*/ 162560 h 660400"/>
              <a:gd name="connsiteX2" fmla="*/ 680720 w 1016000"/>
              <a:gd name="connsiteY2" fmla="*/ 162560 h 660400"/>
              <a:gd name="connsiteX3" fmla="*/ 680720 w 1016000"/>
              <a:gd name="connsiteY3" fmla="*/ 0 h 660400"/>
              <a:gd name="connsiteX4" fmla="*/ 1016000 w 1016000"/>
              <a:gd name="connsiteY4" fmla="*/ 325120 h 660400"/>
              <a:gd name="connsiteX5" fmla="*/ 690880 w 1016000"/>
              <a:gd name="connsiteY5" fmla="*/ 660400 h 660400"/>
              <a:gd name="connsiteX6" fmla="*/ 690880 w 1016000"/>
              <a:gd name="connsiteY6" fmla="*/ 508000 h 660400"/>
              <a:gd name="connsiteX7" fmla="*/ 0 w 1016000"/>
              <a:gd name="connsiteY7" fmla="*/ 497840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6120 w 1031240"/>
              <a:gd name="connsiteY6" fmla="*/ 508000 h 660400"/>
              <a:gd name="connsiteX7" fmla="*/ 0 w 1031240"/>
              <a:gd name="connsiteY7" fmla="*/ 518795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4215 w 1031240"/>
              <a:gd name="connsiteY6" fmla="*/ 517525 h 660400"/>
              <a:gd name="connsiteX7" fmla="*/ 0 w 1031240"/>
              <a:gd name="connsiteY7" fmla="*/ 518795 h 660400"/>
              <a:gd name="connsiteX0" fmla="*/ 0 w 1031240"/>
              <a:gd name="connsiteY0" fmla="*/ 518795 h 681355"/>
              <a:gd name="connsiteX1" fmla="*/ 233680 w 1031240"/>
              <a:gd name="connsiteY1" fmla="*/ 162560 h 681355"/>
              <a:gd name="connsiteX2" fmla="*/ 695960 w 1031240"/>
              <a:gd name="connsiteY2" fmla="*/ 162560 h 681355"/>
              <a:gd name="connsiteX3" fmla="*/ 695960 w 1031240"/>
              <a:gd name="connsiteY3" fmla="*/ 0 h 681355"/>
              <a:gd name="connsiteX4" fmla="*/ 1031240 w 1031240"/>
              <a:gd name="connsiteY4" fmla="*/ 325120 h 681355"/>
              <a:gd name="connsiteX5" fmla="*/ 702310 w 1031240"/>
              <a:gd name="connsiteY5" fmla="*/ 681355 h 681355"/>
              <a:gd name="connsiteX6" fmla="*/ 704215 w 1031240"/>
              <a:gd name="connsiteY6" fmla="*/ 517525 h 681355"/>
              <a:gd name="connsiteX7" fmla="*/ 0 w 103124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4226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50996 w 1042670"/>
              <a:gd name="connsiteY2" fmla="*/ 17399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24510 h 687070"/>
              <a:gd name="connsiteX1" fmla="*/ 233680 w 1042670"/>
              <a:gd name="connsiteY1" fmla="*/ 168275 h 687070"/>
              <a:gd name="connsiteX2" fmla="*/ 650996 w 1042670"/>
              <a:gd name="connsiteY2" fmla="*/ 179705 h 687070"/>
              <a:gd name="connsiteX3" fmla="*/ 648855 w 1042670"/>
              <a:gd name="connsiteY3" fmla="*/ 0 h 687070"/>
              <a:gd name="connsiteX4" fmla="*/ 1042670 w 1042670"/>
              <a:gd name="connsiteY4" fmla="*/ 344170 h 687070"/>
              <a:gd name="connsiteX5" fmla="*/ 702310 w 1042670"/>
              <a:gd name="connsiteY5" fmla="*/ 687070 h 687070"/>
              <a:gd name="connsiteX6" fmla="*/ 704215 w 1042670"/>
              <a:gd name="connsiteY6" fmla="*/ 523240 h 687070"/>
              <a:gd name="connsiteX7" fmla="*/ 0 w 1042670"/>
              <a:gd name="connsiteY7" fmla="*/ 524510 h 68707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704215 w 1042670"/>
              <a:gd name="connsiteY6" fmla="*/ 523240 h 694690"/>
              <a:gd name="connsiteX7" fmla="*/ 0 w 1042670"/>
              <a:gd name="connsiteY7" fmla="*/ 524510 h 69469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659252 w 1042670"/>
              <a:gd name="connsiteY6" fmla="*/ 517525 h 694690"/>
              <a:gd name="connsiteX7" fmla="*/ 0 w 1042670"/>
              <a:gd name="connsiteY7" fmla="*/ 524510 h 694690"/>
              <a:gd name="connsiteX0" fmla="*/ 0 w 1040529"/>
              <a:gd name="connsiteY0" fmla="*/ 524510 h 694690"/>
              <a:gd name="connsiteX1" fmla="*/ 233680 w 1040529"/>
              <a:gd name="connsiteY1" fmla="*/ 168275 h 694690"/>
              <a:gd name="connsiteX2" fmla="*/ 650996 w 1040529"/>
              <a:gd name="connsiteY2" fmla="*/ 179705 h 694690"/>
              <a:gd name="connsiteX3" fmla="*/ 648855 w 1040529"/>
              <a:gd name="connsiteY3" fmla="*/ 0 h 694690"/>
              <a:gd name="connsiteX4" fmla="*/ 1040529 w 1040529"/>
              <a:gd name="connsiteY4" fmla="*/ 342265 h 694690"/>
              <a:gd name="connsiteX5" fmla="*/ 655206 w 1040529"/>
              <a:gd name="connsiteY5" fmla="*/ 694690 h 694690"/>
              <a:gd name="connsiteX6" fmla="*/ 659252 w 1040529"/>
              <a:gd name="connsiteY6" fmla="*/ 517525 h 694690"/>
              <a:gd name="connsiteX7" fmla="*/ 0 w 1040529"/>
              <a:gd name="connsiteY7" fmla="*/ 524510 h 694690"/>
              <a:gd name="connsiteX0" fmla="*/ 0 w 1040529"/>
              <a:gd name="connsiteY0" fmla="*/ 524510 h 704215"/>
              <a:gd name="connsiteX1" fmla="*/ 233680 w 1040529"/>
              <a:gd name="connsiteY1" fmla="*/ 168275 h 704215"/>
              <a:gd name="connsiteX2" fmla="*/ 650996 w 1040529"/>
              <a:gd name="connsiteY2" fmla="*/ 179705 h 704215"/>
              <a:gd name="connsiteX3" fmla="*/ 648855 w 1040529"/>
              <a:gd name="connsiteY3" fmla="*/ 0 h 704215"/>
              <a:gd name="connsiteX4" fmla="*/ 1040529 w 1040529"/>
              <a:gd name="connsiteY4" fmla="*/ 342265 h 704215"/>
              <a:gd name="connsiteX5" fmla="*/ 655206 w 1040529"/>
              <a:gd name="connsiteY5" fmla="*/ 704215 h 704215"/>
              <a:gd name="connsiteX6" fmla="*/ 659252 w 1040529"/>
              <a:gd name="connsiteY6" fmla="*/ 517525 h 704215"/>
              <a:gd name="connsiteX7" fmla="*/ 0 w 1040529"/>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6714 w 1046952"/>
              <a:gd name="connsiteY2" fmla="*/ 16446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0687 w 1046952"/>
              <a:gd name="connsiteY6" fmla="*/ 519430 h 704215"/>
              <a:gd name="connsiteX7" fmla="*/ 0 w 1046952"/>
              <a:gd name="connsiteY7" fmla="*/ 524510 h 7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952" h="704215">
                <a:moveTo>
                  <a:pt x="0" y="524510"/>
                </a:moveTo>
                <a:lnTo>
                  <a:pt x="233680" y="168275"/>
                </a:lnTo>
                <a:lnTo>
                  <a:pt x="644573" y="168275"/>
                </a:lnTo>
                <a:cubicBezTo>
                  <a:pt x="643859" y="108373"/>
                  <a:pt x="649569" y="59902"/>
                  <a:pt x="648855" y="0"/>
                </a:cubicBezTo>
                <a:lnTo>
                  <a:pt x="1046952" y="342265"/>
                </a:lnTo>
                <a:lnTo>
                  <a:pt x="655206" y="704215"/>
                </a:lnTo>
                <a:cubicBezTo>
                  <a:pt x="656555" y="645160"/>
                  <a:pt x="649338" y="578485"/>
                  <a:pt x="650687" y="519430"/>
                </a:cubicBezTo>
                <a:lnTo>
                  <a:pt x="0" y="52451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56" name="Straight Connector 255">
            <a:extLst>
              <a:ext uri="{FF2B5EF4-FFF2-40B4-BE49-F238E27FC236}">
                <a16:creationId xmlns:a16="http://schemas.microsoft.com/office/drawing/2014/main" id="{5704BAB1-04F3-2496-D172-64A3C9C2E0A5}"/>
              </a:ext>
            </a:extLst>
          </p:cNvPr>
          <p:cNvCxnSpPr>
            <a:cxnSpLocks noChangeAspect="1"/>
          </p:cNvCxnSpPr>
          <p:nvPr/>
        </p:nvCxnSpPr>
        <p:spPr>
          <a:xfrm>
            <a:off x="7148522" y="3777363"/>
            <a:ext cx="201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7" name="Freeform: Shape 256">
            <a:extLst>
              <a:ext uri="{FF2B5EF4-FFF2-40B4-BE49-F238E27FC236}">
                <a16:creationId xmlns:a16="http://schemas.microsoft.com/office/drawing/2014/main" id="{E6DC8D51-A84E-3C6D-39E6-36A040B5F6A1}"/>
              </a:ext>
            </a:extLst>
          </p:cNvPr>
          <p:cNvSpPr>
            <a:spLocks noChangeAspect="1"/>
          </p:cNvSpPr>
          <p:nvPr/>
        </p:nvSpPr>
        <p:spPr>
          <a:xfrm>
            <a:off x="9171266" y="3402491"/>
            <a:ext cx="254102" cy="510878"/>
          </a:xfrm>
          <a:custGeom>
            <a:avLst/>
            <a:gdLst>
              <a:gd name="connsiteX0" fmla="*/ 0 w 361950"/>
              <a:gd name="connsiteY0" fmla="*/ 186690 h 727710"/>
              <a:gd name="connsiteX1" fmla="*/ 0 w 361950"/>
              <a:gd name="connsiteY1" fmla="*/ 0 h 727710"/>
              <a:gd name="connsiteX2" fmla="*/ 361950 w 361950"/>
              <a:gd name="connsiteY2" fmla="*/ 361950 h 727710"/>
              <a:gd name="connsiteX3" fmla="*/ 3810 w 361950"/>
              <a:gd name="connsiteY3" fmla="*/ 727710 h 727710"/>
              <a:gd name="connsiteX4" fmla="*/ 3810 w 361950"/>
              <a:gd name="connsiteY4" fmla="*/ 546735 h 72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727710">
                <a:moveTo>
                  <a:pt x="0" y="186690"/>
                </a:moveTo>
                <a:lnTo>
                  <a:pt x="0" y="0"/>
                </a:lnTo>
                <a:lnTo>
                  <a:pt x="361950" y="361950"/>
                </a:lnTo>
                <a:lnTo>
                  <a:pt x="3810" y="727710"/>
                </a:lnTo>
                <a:lnTo>
                  <a:pt x="3810" y="546735"/>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58" name="Straight Connector 257">
            <a:extLst>
              <a:ext uri="{FF2B5EF4-FFF2-40B4-BE49-F238E27FC236}">
                <a16:creationId xmlns:a16="http://schemas.microsoft.com/office/drawing/2014/main" id="{75625B27-02FE-48D1-9701-0EC6600420FC}"/>
              </a:ext>
            </a:extLst>
          </p:cNvPr>
          <p:cNvCxnSpPr>
            <a:cxnSpLocks noChangeAspect="1"/>
          </p:cNvCxnSpPr>
          <p:nvPr/>
        </p:nvCxnSpPr>
        <p:spPr>
          <a:xfrm>
            <a:off x="8769001" y="3542245"/>
            <a:ext cx="40150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D55E8F9A-4A28-0D7D-0D66-7FC124E7CA06}"/>
              </a:ext>
            </a:extLst>
          </p:cNvPr>
          <p:cNvSpPr txBox="1">
            <a:spLocks noChangeAspect="1"/>
          </p:cNvSpPr>
          <p:nvPr/>
        </p:nvSpPr>
        <p:spPr>
          <a:xfrm>
            <a:off x="6881471" y="3521604"/>
            <a:ext cx="1938212" cy="259284"/>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Joint</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Industry-Regulator Roundtable</a:t>
            </a:r>
          </a:p>
        </p:txBody>
      </p:sp>
      <p:sp>
        <p:nvSpPr>
          <p:cNvPr id="260" name="TextBox 259">
            <a:extLst>
              <a:ext uri="{FF2B5EF4-FFF2-40B4-BE49-F238E27FC236}">
                <a16:creationId xmlns:a16="http://schemas.microsoft.com/office/drawing/2014/main" id="{758FB45C-E3C1-C0DF-640C-911A4947292B}"/>
              </a:ext>
            </a:extLst>
          </p:cNvPr>
          <p:cNvSpPr txBox="1">
            <a:spLocks noChangeAspect="1"/>
          </p:cNvSpPr>
          <p:nvPr/>
        </p:nvSpPr>
        <p:spPr>
          <a:xfrm>
            <a:off x="6982700" y="3839337"/>
            <a:ext cx="1763861" cy="861774"/>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An opportunity for industry players and regulators to collaborate on towards post—quantum security</a:t>
            </a:r>
          </a:p>
        </p:txBody>
      </p:sp>
      <p:pic>
        <p:nvPicPr>
          <p:cNvPr id="261" name="Picture 4" descr="Meeting Icon 1184755">
            <a:extLst>
              <a:ext uri="{FF2B5EF4-FFF2-40B4-BE49-F238E27FC236}">
                <a16:creationId xmlns:a16="http://schemas.microsoft.com/office/drawing/2014/main" id="{A4B1B294-65C7-8561-34D4-6E2F420B28B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7340700" y="2344000"/>
            <a:ext cx="1058314" cy="1058314"/>
          </a:xfrm>
          <a:prstGeom prst="rect">
            <a:avLst/>
          </a:prstGeom>
          <a:noFill/>
          <a:extLst>
            <a:ext uri="{909E8E84-426E-40DD-AFC4-6F175D3DCCD1}">
              <a14:hiddenFill xmlns:a14="http://schemas.microsoft.com/office/drawing/2010/main">
                <a:solidFill>
                  <a:srgbClr val="FFFFFF"/>
                </a:solidFill>
              </a14:hiddenFill>
            </a:ext>
          </a:extLst>
        </p:spPr>
      </p:pic>
      <p:cxnSp>
        <p:nvCxnSpPr>
          <p:cNvPr id="262" name="Straight Connector 261">
            <a:extLst>
              <a:ext uri="{FF2B5EF4-FFF2-40B4-BE49-F238E27FC236}">
                <a16:creationId xmlns:a16="http://schemas.microsoft.com/office/drawing/2014/main" id="{53E47333-4AEB-99C4-6397-BEFEF4351184}"/>
              </a:ext>
            </a:extLst>
          </p:cNvPr>
          <p:cNvCxnSpPr>
            <a:cxnSpLocks/>
          </p:cNvCxnSpPr>
          <p:nvPr/>
        </p:nvCxnSpPr>
        <p:spPr>
          <a:xfrm rot="10800000" flipV="1">
            <a:off x="3957570" y="3655380"/>
            <a:ext cx="2448000" cy="0"/>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22050E48-7463-E78F-03F2-20C9A2A901E4}"/>
              </a:ext>
            </a:extLst>
          </p:cNvPr>
          <p:cNvGrpSpPr>
            <a:grpSpLocks noChangeAspect="1"/>
          </p:cNvGrpSpPr>
          <p:nvPr/>
        </p:nvGrpSpPr>
        <p:grpSpPr>
          <a:xfrm>
            <a:off x="3948964" y="2436877"/>
            <a:ext cx="2448000" cy="2448000"/>
            <a:chOff x="2161046" y="2086000"/>
            <a:chExt cx="2686000" cy="2686000"/>
          </a:xfrm>
        </p:grpSpPr>
        <p:sp>
          <p:nvSpPr>
            <p:cNvPr id="264" name="Arc 263">
              <a:extLst>
                <a:ext uri="{FF2B5EF4-FFF2-40B4-BE49-F238E27FC236}">
                  <a16:creationId xmlns:a16="http://schemas.microsoft.com/office/drawing/2014/main" id="{6BCD6D20-E414-9436-1DA9-35D2EB04842C}"/>
                </a:ext>
              </a:extLst>
            </p:cNvPr>
            <p:cNvSpPr>
              <a:spLocks/>
            </p:cNvSpPr>
            <p:nvPr/>
          </p:nvSpPr>
          <p:spPr>
            <a:xfrm>
              <a:off x="2161046" y="2086000"/>
              <a:ext cx="2686000" cy="2686000"/>
            </a:xfrm>
            <a:prstGeom prst="arc">
              <a:avLst>
                <a:gd name="adj1" fmla="val 10753010"/>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65" name="Arc 264">
              <a:extLst>
                <a:ext uri="{FF2B5EF4-FFF2-40B4-BE49-F238E27FC236}">
                  <a16:creationId xmlns:a16="http://schemas.microsoft.com/office/drawing/2014/main" id="{F7DD09DC-97E7-DFC8-0B05-86E838E103E4}"/>
                </a:ext>
              </a:extLst>
            </p:cNvPr>
            <p:cNvSpPr>
              <a:spLocks/>
            </p:cNvSpPr>
            <p:nvPr/>
          </p:nvSpPr>
          <p:spPr>
            <a:xfrm flipV="1">
              <a:off x="2161046" y="2086000"/>
              <a:ext cx="2686000" cy="2686000"/>
            </a:xfrm>
            <a:prstGeom prst="arc">
              <a:avLst>
                <a:gd name="adj1" fmla="val 10937085"/>
                <a:gd name="adj2" fmla="val 0"/>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66" name="Freeform: Shape 265">
            <a:extLst>
              <a:ext uri="{FF2B5EF4-FFF2-40B4-BE49-F238E27FC236}">
                <a16:creationId xmlns:a16="http://schemas.microsoft.com/office/drawing/2014/main" id="{F54A3EA7-A47C-CE61-1E23-EDD439832402}"/>
              </a:ext>
            </a:extLst>
          </p:cNvPr>
          <p:cNvSpPr>
            <a:spLocks noChangeAspect="1"/>
          </p:cNvSpPr>
          <p:nvPr/>
        </p:nvSpPr>
        <p:spPr>
          <a:xfrm>
            <a:off x="6175024" y="3412115"/>
            <a:ext cx="653941" cy="494384"/>
          </a:xfrm>
          <a:custGeom>
            <a:avLst/>
            <a:gdLst>
              <a:gd name="connsiteX0" fmla="*/ 0 w 1016000"/>
              <a:gd name="connsiteY0" fmla="*/ 497840 h 660400"/>
              <a:gd name="connsiteX1" fmla="*/ 218440 w 1016000"/>
              <a:gd name="connsiteY1" fmla="*/ 162560 h 660400"/>
              <a:gd name="connsiteX2" fmla="*/ 680720 w 1016000"/>
              <a:gd name="connsiteY2" fmla="*/ 162560 h 660400"/>
              <a:gd name="connsiteX3" fmla="*/ 680720 w 1016000"/>
              <a:gd name="connsiteY3" fmla="*/ 0 h 660400"/>
              <a:gd name="connsiteX4" fmla="*/ 1016000 w 1016000"/>
              <a:gd name="connsiteY4" fmla="*/ 325120 h 660400"/>
              <a:gd name="connsiteX5" fmla="*/ 690880 w 1016000"/>
              <a:gd name="connsiteY5" fmla="*/ 660400 h 660400"/>
              <a:gd name="connsiteX6" fmla="*/ 690880 w 1016000"/>
              <a:gd name="connsiteY6" fmla="*/ 508000 h 660400"/>
              <a:gd name="connsiteX7" fmla="*/ 0 w 1016000"/>
              <a:gd name="connsiteY7" fmla="*/ 497840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6120 w 1031240"/>
              <a:gd name="connsiteY6" fmla="*/ 508000 h 660400"/>
              <a:gd name="connsiteX7" fmla="*/ 0 w 1031240"/>
              <a:gd name="connsiteY7" fmla="*/ 518795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4215 w 1031240"/>
              <a:gd name="connsiteY6" fmla="*/ 517525 h 660400"/>
              <a:gd name="connsiteX7" fmla="*/ 0 w 1031240"/>
              <a:gd name="connsiteY7" fmla="*/ 518795 h 660400"/>
              <a:gd name="connsiteX0" fmla="*/ 0 w 1031240"/>
              <a:gd name="connsiteY0" fmla="*/ 518795 h 681355"/>
              <a:gd name="connsiteX1" fmla="*/ 233680 w 1031240"/>
              <a:gd name="connsiteY1" fmla="*/ 162560 h 681355"/>
              <a:gd name="connsiteX2" fmla="*/ 695960 w 1031240"/>
              <a:gd name="connsiteY2" fmla="*/ 162560 h 681355"/>
              <a:gd name="connsiteX3" fmla="*/ 695960 w 1031240"/>
              <a:gd name="connsiteY3" fmla="*/ 0 h 681355"/>
              <a:gd name="connsiteX4" fmla="*/ 1031240 w 1031240"/>
              <a:gd name="connsiteY4" fmla="*/ 325120 h 681355"/>
              <a:gd name="connsiteX5" fmla="*/ 702310 w 1031240"/>
              <a:gd name="connsiteY5" fmla="*/ 681355 h 681355"/>
              <a:gd name="connsiteX6" fmla="*/ 704215 w 1031240"/>
              <a:gd name="connsiteY6" fmla="*/ 517525 h 681355"/>
              <a:gd name="connsiteX7" fmla="*/ 0 w 103124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4226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50996 w 1042670"/>
              <a:gd name="connsiteY2" fmla="*/ 17399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24510 h 687070"/>
              <a:gd name="connsiteX1" fmla="*/ 233680 w 1042670"/>
              <a:gd name="connsiteY1" fmla="*/ 168275 h 687070"/>
              <a:gd name="connsiteX2" fmla="*/ 650996 w 1042670"/>
              <a:gd name="connsiteY2" fmla="*/ 179705 h 687070"/>
              <a:gd name="connsiteX3" fmla="*/ 648855 w 1042670"/>
              <a:gd name="connsiteY3" fmla="*/ 0 h 687070"/>
              <a:gd name="connsiteX4" fmla="*/ 1042670 w 1042670"/>
              <a:gd name="connsiteY4" fmla="*/ 344170 h 687070"/>
              <a:gd name="connsiteX5" fmla="*/ 702310 w 1042670"/>
              <a:gd name="connsiteY5" fmla="*/ 687070 h 687070"/>
              <a:gd name="connsiteX6" fmla="*/ 704215 w 1042670"/>
              <a:gd name="connsiteY6" fmla="*/ 523240 h 687070"/>
              <a:gd name="connsiteX7" fmla="*/ 0 w 1042670"/>
              <a:gd name="connsiteY7" fmla="*/ 524510 h 68707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704215 w 1042670"/>
              <a:gd name="connsiteY6" fmla="*/ 523240 h 694690"/>
              <a:gd name="connsiteX7" fmla="*/ 0 w 1042670"/>
              <a:gd name="connsiteY7" fmla="*/ 524510 h 69469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659252 w 1042670"/>
              <a:gd name="connsiteY6" fmla="*/ 517525 h 694690"/>
              <a:gd name="connsiteX7" fmla="*/ 0 w 1042670"/>
              <a:gd name="connsiteY7" fmla="*/ 524510 h 694690"/>
              <a:gd name="connsiteX0" fmla="*/ 0 w 1040529"/>
              <a:gd name="connsiteY0" fmla="*/ 524510 h 694690"/>
              <a:gd name="connsiteX1" fmla="*/ 233680 w 1040529"/>
              <a:gd name="connsiteY1" fmla="*/ 168275 h 694690"/>
              <a:gd name="connsiteX2" fmla="*/ 650996 w 1040529"/>
              <a:gd name="connsiteY2" fmla="*/ 179705 h 694690"/>
              <a:gd name="connsiteX3" fmla="*/ 648855 w 1040529"/>
              <a:gd name="connsiteY3" fmla="*/ 0 h 694690"/>
              <a:gd name="connsiteX4" fmla="*/ 1040529 w 1040529"/>
              <a:gd name="connsiteY4" fmla="*/ 342265 h 694690"/>
              <a:gd name="connsiteX5" fmla="*/ 655206 w 1040529"/>
              <a:gd name="connsiteY5" fmla="*/ 694690 h 694690"/>
              <a:gd name="connsiteX6" fmla="*/ 659252 w 1040529"/>
              <a:gd name="connsiteY6" fmla="*/ 517525 h 694690"/>
              <a:gd name="connsiteX7" fmla="*/ 0 w 1040529"/>
              <a:gd name="connsiteY7" fmla="*/ 524510 h 694690"/>
              <a:gd name="connsiteX0" fmla="*/ 0 w 1040529"/>
              <a:gd name="connsiteY0" fmla="*/ 524510 h 704215"/>
              <a:gd name="connsiteX1" fmla="*/ 233680 w 1040529"/>
              <a:gd name="connsiteY1" fmla="*/ 168275 h 704215"/>
              <a:gd name="connsiteX2" fmla="*/ 650996 w 1040529"/>
              <a:gd name="connsiteY2" fmla="*/ 179705 h 704215"/>
              <a:gd name="connsiteX3" fmla="*/ 648855 w 1040529"/>
              <a:gd name="connsiteY3" fmla="*/ 0 h 704215"/>
              <a:gd name="connsiteX4" fmla="*/ 1040529 w 1040529"/>
              <a:gd name="connsiteY4" fmla="*/ 342265 h 704215"/>
              <a:gd name="connsiteX5" fmla="*/ 655206 w 1040529"/>
              <a:gd name="connsiteY5" fmla="*/ 704215 h 704215"/>
              <a:gd name="connsiteX6" fmla="*/ 659252 w 1040529"/>
              <a:gd name="connsiteY6" fmla="*/ 517525 h 704215"/>
              <a:gd name="connsiteX7" fmla="*/ 0 w 1040529"/>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6714 w 1046952"/>
              <a:gd name="connsiteY2" fmla="*/ 16446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0687 w 1046952"/>
              <a:gd name="connsiteY6" fmla="*/ 519430 h 704215"/>
              <a:gd name="connsiteX7" fmla="*/ 0 w 1046952"/>
              <a:gd name="connsiteY7" fmla="*/ 524510 h 7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952" h="704215">
                <a:moveTo>
                  <a:pt x="0" y="524510"/>
                </a:moveTo>
                <a:lnTo>
                  <a:pt x="233680" y="168275"/>
                </a:lnTo>
                <a:lnTo>
                  <a:pt x="644573" y="168275"/>
                </a:lnTo>
                <a:cubicBezTo>
                  <a:pt x="643859" y="108373"/>
                  <a:pt x="649569" y="59902"/>
                  <a:pt x="648855" y="0"/>
                </a:cubicBezTo>
                <a:lnTo>
                  <a:pt x="1046952" y="342265"/>
                </a:lnTo>
                <a:lnTo>
                  <a:pt x="655206" y="704215"/>
                </a:lnTo>
                <a:cubicBezTo>
                  <a:pt x="656555" y="645160"/>
                  <a:pt x="649338" y="578485"/>
                  <a:pt x="650687" y="519430"/>
                </a:cubicBezTo>
                <a:lnTo>
                  <a:pt x="0" y="52451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67" name="Freeform: Shape 266">
            <a:extLst>
              <a:ext uri="{FF2B5EF4-FFF2-40B4-BE49-F238E27FC236}">
                <a16:creationId xmlns:a16="http://schemas.microsoft.com/office/drawing/2014/main" id="{E85D34C1-3410-B09E-6180-5E9E25BAD026}"/>
              </a:ext>
            </a:extLst>
          </p:cNvPr>
          <p:cNvSpPr>
            <a:spLocks noChangeAspect="1"/>
          </p:cNvSpPr>
          <p:nvPr/>
        </p:nvSpPr>
        <p:spPr>
          <a:xfrm>
            <a:off x="6587852" y="3394175"/>
            <a:ext cx="254102" cy="510878"/>
          </a:xfrm>
          <a:custGeom>
            <a:avLst/>
            <a:gdLst>
              <a:gd name="connsiteX0" fmla="*/ 0 w 361950"/>
              <a:gd name="connsiteY0" fmla="*/ 186690 h 727710"/>
              <a:gd name="connsiteX1" fmla="*/ 0 w 361950"/>
              <a:gd name="connsiteY1" fmla="*/ 0 h 727710"/>
              <a:gd name="connsiteX2" fmla="*/ 361950 w 361950"/>
              <a:gd name="connsiteY2" fmla="*/ 361950 h 727710"/>
              <a:gd name="connsiteX3" fmla="*/ 3810 w 361950"/>
              <a:gd name="connsiteY3" fmla="*/ 727710 h 727710"/>
              <a:gd name="connsiteX4" fmla="*/ 3810 w 361950"/>
              <a:gd name="connsiteY4" fmla="*/ 546735 h 72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727710">
                <a:moveTo>
                  <a:pt x="0" y="186690"/>
                </a:moveTo>
                <a:lnTo>
                  <a:pt x="0" y="0"/>
                </a:lnTo>
                <a:lnTo>
                  <a:pt x="361950" y="361950"/>
                </a:lnTo>
                <a:lnTo>
                  <a:pt x="3810" y="727710"/>
                </a:lnTo>
                <a:lnTo>
                  <a:pt x="3810" y="546735"/>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268" name="Group 267">
            <a:extLst>
              <a:ext uri="{FF2B5EF4-FFF2-40B4-BE49-F238E27FC236}">
                <a16:creationId xmlns:a16="http://schemas.microsoft.com/office/drawing/2014/main" id="{C03759B1-D806-70B3-CB64-EAD85A414FA0}"/>
              </a:ext>
            </a:extLst>
          </p:cNvPr>
          <p:cNvGrpSpPr>
            <a:grpSpLocks noChangeAspect="1"/>
          </p:cNvGrpSpPr>
          <p:nvPr/>
        </p:nvGrpSpPr>
        <p:grpSpPr>
          <a:xfrm>
            <a:off x="1964039" y="2823246"/>
            <a:ext cx="1656000" cy="1656000"/>
            <a:chOff x="609441" y="2086000"/>
            <a:chExt cx="2686000" cy="2686000"/>
          </a:xfrm>
        </p:grpSpPr>
        <p:sp>
          <p:nvSpPr>
            <p:cNvPr id="269" name="Arc 268">
              <a:extLst>
                <a:ext uri="{FF2B5EF4-FFF2-40B4-BE49-F238E27FC236}">
                  <a16:creationId xmlns:a16="http://schemas.microsoft.com/office/drawing/2014/main" id="{46CDD0FE-CBF7-62B9-0B66-3DB8992F5D01}"/>
                </a:ext>
              </a:extLst>
            </p:cNvPr>
            <p:cNvSpPr>
              <a:spLocks/>
            </p:cNvSpPr>
            <p:nvPr/>
          </p:nvSpPr>
          <p:spPr>
            <a:xfrm>
              <a:off x="609441" y="2086000"/>
              <a:ext cx="2686000" cy="2686000"/>
            </a:xfrm>
            <a:prstGeom prst="arc">
              <a:avLst>
                <a:gd name="adj1" fmla="val 10753010"/>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70" name="Arc 269">
              <a:extLst>
                <a:ext uri="{FF2B5EF4-FFF2-40B4-BE49-F238E27FC236}">
                  <a16:creationId xmlns:a16="http://schemas.microsoft.com/office/drawing/2014/main" id="{EC3F6F3A-D9B7-E0DF-6DF0-104F00F6EC52}"/>
                </a:ext>
              </a:extLst>
            </p:cNvPr>
            <p:cNvSpPr>
              <a:spLocks/>
            </p:cNvSpPr>
            <p:nvPr/>
          </p:nvSpPr>
          <p:spPr>
            <a:xfrm flipV="1">
              <a:off x="609441" y="2086000"/>
              <a:ext cx="2686000" cy="2686000"/>
            </a:xfrm>
            <a:prstGeom prst="arc">
              <a:avLst>
                <a:gd name="adj1" fmla="val 10937085"/>
                <a:gd name="adj2" fmla="val 0"/>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271" name="Group 270">
            <a:extLst>
              <a:ext uri="{FF2B5EF4-FFF2-40B4-BE49-F238E27FC236}">
                <a16:creationId xmlns:a16="http://schemas.microsoft.com/office/drawing/2014/main" id="{F0C2A41F-D617-3610-48B3-A3432AAE2B2E}"/>
              </a:ext>
            </a:extLst>
          </p:cNvPr>
          <p:cNvGrpSpPr>
            <a:grpSpLocks noChangeAspect="1"/>
          </p:cNvGrpSpPr>
          <p:nvPr/>
        </p:nvGrpSpPr>
        <p:grpSpPr>
          <a:xfrm>
            <a:off x="57287" y="2823246"/>
            <a:ext cx="1656000" cy="1656000"/>
            <a:chOff x="609441" y="2086000"/>
            <a:chExt cx="2686000" cy="2686000"/>
          </a:xfrm>
        </p:grpSpPr>
        <p:sp>
          <p:nvSpPr>
            <p:cNvPr id="272" name="Arc 271">
              <a:extLst>
                <a:ext uri="{FF2B5EF4-FFF2-40B4-BE49-F238E27FC236}">
                  <a16:creationId xmlns:a16="http://schemas.microsoft.com/office/drawing/2014/main" id="{7720F381-FA0A-B00E-010F-A2615E8AF48A}"/>
                </a:ext>
              </a:extLst>
            </p:cNvPr>
            <p:cNvSpPr>
              <a:spLocks/>
            </p:cNvSpPr>
            <p:nvPr/>
          </p:nvSpPr>
          <p:spPr>
            <a:xfrm>
              <a:off x="609441" y="2086000"/>
              <a:ext cx="2686000" cy="2686000"/>
            </a:xfrm>
            <a:prstGeom prst="arc">
              <a:avLst>
                <a:gd name="adj1" fmla="val 10753010"/>
                <a:gd name="adj2" fmla="val 0"/>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73" name="Arc 272">
              <a:extLst>
                <a:ext uri="{FF2B5EF4-FFF2-40B4-BE49-F238E27FC236}">
                  <a16:creationId xmlns:a16="http://schemas.microsoft.com/office/drawing/2014/main" id="{AFD069BC-C566-66E4-805A-946495DB7B9D}"/>
                </a:ext>
              </a:extLst>
            </p:cNvPr>
            <p:cNvSpPr>
              <a:spLocks/>
            </p:cNvSpPr>
            <p:nvPr/>
          </p:nvSpPr>
          <p:spPr>
            <a:xfrm flipV="1">
              <a:off x="609441" y="2086000"/>
              <a:ext cx="2686000" cy="2686000"/>
            </a:xfrm>
            <a:prstGeom prst="arc">
              <a:avLst>
                <a:gd name="adj1" fmla="val 10937085"/>
                <a:gd name="adj2" fmla="val 0"/>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274" name="Oval 273">
            <a:extLst>
              <a:ext uri="{FF2B5EF4-FFF2-40B4-BE49-F238E27FC236}">
                <a16:creationId xmlns:a16="http://schemas.microsoft.com/office/drawing/2014/main" id="{2894AB4C-7A48-99BC-FA60-A236139269F1}"/>
              </a:ext>
            </a:extLst>
          </p:cNvPr>
          <p:cNvSpPr>
            <a:spLocks noChangeAspect="1"/>
          </p:cNvSpPr>
          <p:nvPr/>
        </p:nvSpPr>
        <p:spPr>
          <a:xfrm>
            <a:off x="57790" y="2651755"/>
            <a:ext cx="606559" cy="606559"/>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July</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5</a:t>
            </a:r>
            <a:r>
              <a:rPr kumimoji="0" lang="en-IN" sz="12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a:t>
            </a: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275" name="Freeform: Shape 274">
            <a:extLst>
              <a:ext uri="{FF2B5EF4-FFF2-40B4-BE49-F238E27FC236}">
                <a16:creationId xmlns:a16="http://schemas.microsoft.com/office/drawing/2014/main" id="{7141429E-F39A-F128-621D-AC90C3412B28}"/>
              </a:ext>
            </a:extLst>
          </p:cNvPr>
          <p:cNvSpPr>
            <a:spLocks noChangeAspect="1"/>
          </p:cNvSpPr>
          <p:nvPr/>
        </p:nvSpPr>
        <p:spPr>
          <a:xfrm>
            <a:off x="1425100" y="3412115"/>
            <a:ext cx="653941" cy="494384"/>
          </a:xfrm>
          <a:custGeom>
            <a:avLst/>
            <a:gdLst>
              <a:gd name="connsiteX0" fmla="*/ 0 w 1016000"/>
              <a:gd name="connsiteY0" fmla="*/ 497840 h 660400"/>
              <a:gd name="connsiteX1" fmla="*/ 218440 w 1016000"/>
              <a:gd name="connsiteY1" fmla="*/ 162560 h 660400"/>
              <a:gd name="connsiteX2" fmla="*/ 680720 w 1016000"/>
              <a:gd name="connsiteY2" fmla="*/ 162560 h 660400"/>
              <a:gd name="connsiteX3" fmla="*/ 680720 w 1016000"/>
              <a:gd name="connsiteY3" fmla="*/ 0 h 660400"/>
              <a:gd name="connsiteX4" fmla="*/ 1016000 w 1016000"/>
              <a:gd name="connsiteY4" fmla="*/ 325120 h 660400"/>
              <a:gd name="connsiteX5" fmla="*/ 690880 w 1016000"/>
              <a:gd name="connsiteY5" fmla="*/ 660400 h 660400"/>
              <a:gd name="connsiteX6" fmla="*/ 690880 w 1016000"/>
              <a:gd name="connsiteY6" fmla="*/ 508000 h 660400"/>
              <a:gd name="connsiteX7" fmla="*/ 0 w 1016000"/>
              <a:gd name="connsiteY7" fmla="*/ 497840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6120 w 1031240"/>
              <a:gd name="connsiteY6" fmla="*/ 508000 h 660400"/>
              <a:gd name="connsiteX7" fmla="*/ 0 w 1031240"/>
              <a:gd name="connsiteY7" fmla="*/ 518795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4215 w 1031240"/>
              <a:gd name="connsiteY6" fmla="*/ 517525 h 660400"/>
              <a:gd name="connsiteX7" fmla="*/ 0 w 1031240"/>
              <a:gd name="connsiteY7" fmla="*/ 518795 h 660400"/>
              <a:gd name="connsiteX0" fmla="*/ 0 w 1031240"/>
              <a:gd name="connsiteY0" fmla="*/ 518795 h 681355"/>
              <a:gd name="connsiteX1" fmla="*/ 233680 w 1031240"/>
              <a:gd name="connsiteY1" fmla="*/ 162560 h 681355"/>
              <a:gd name="connsiteX2" fmla="*/ 695960 w 1031240"/>
              <a:gd name="connsiteY2" fmla="*/ 162560 h 681355"/>
              <a:gd name="connsiteX3" fmla="*/ 695960 w 1031240"/>
              <a:gd name="connsiteY3" fmla="*/ 0 h 681355"/>
              <a:gd name="connsiteX4" fmla="*/ 1031240 w 1031240"/>
              <a:gd name="connsiteY4" fmla="*/ 325120 h 681355"/>
              <a:gd name="connsiteX5" fmla="*/ 702310 w 1031240"/>
              <a:gd name="connsiteY5" fmla="*/ 681355 h 681355"/>
              <a:gd name="connsiteX6" fmla="*/ 704215 w 1031240"/>
              <a:gd name="connsiteY6" fmla="*/ 517525 h 681355"/>
              <a:gd name="connsiteX7" fmla="*/ 0 w 103124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4226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50996 w 1042670"/>
              <a:gd name="connsiteY2" fmla="*/ 17399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24510 h 687070"/>
              <a:gd name="connsiteX1" fmla="*/ 233680 w 1042670"/>
              <a:gd name="connsiteY1" fmla="*/ 168275 h 687070"/>
              <a:gd name="connsiteX2" fmla="*/ 650996 w 1042670"/>
              <a:gd name="connsiteY2" fmla="*/ 179705 h 687070"/>
              <a:gd name="connsiteX3" fmla="*/ 648855 w 1042670"/>
              <a:gd name="connsiteY3" fmla="*/ 0 h 687070"/>
              <a:gd name="connsiteX4" fmla="*/ 1042670 w 1042670"/>
              <a:gd name="connsiteY4" fmla="*/ 344170 h 687070"/>
              <a:gd name="connsiteX5" fmla="*/ 702310 w 1042670"/>
              <a:gd name="connsiteY5" fmla="*/ 687070 h 687070"/>
              <a:gd name="connsiteX6" fmla="*/ 704215 w 1042670"/>
              <a:gd name="connsiteY6" fmla="*/ 523240 h 687070"/>
              <a:gd name="connsiteX7" fmla="*/ 0 w 1042670"/>
              <a:gd name="connsiteY7" fmla="*/ 524510 h 68707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704215 w 1042670"/>
              <a:gd name="connsiteY6" fmla="*/ 523240 h 694690"/>
              <a:gd name="connsiteX7" fmla="*/ 0 w 1042670"/>
              <a:gd name="connsiteY7" fmla="*/ 524510 h 69469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659252 w 1042670"/>
              <a:gd name="connsiteY6" fmla="*/ 517525 h 694690"/>
              <a:gd name="connsiteX7" fmla="*/ 0 w 1042670"/>
              <a:gd name="connsiteY7" fmla="*/ 524510 h 694690"/>
              <a:gd name="connsiteX0" fmla="*/ 0 w 1040529"/>
              <a:gd name="connsiteY0" fmla="*/ 524510 h 694690"/>
              <a:gd name="connsiteX1" fmla="*/ 233680 w 1040529"/>
              <a:gd name="connsiteY1" fmla="*/ 168275 h 694690"/>
              <a:gd name="connsiteX2" fmla="*/ 650996 w 1040529"/>
              <a:gd name="connsiteY2" fmla="*/ 179705 h 694690"/>
              <a:gd name="connsiteX3" fmla="*/ 648855 w 1040529"/>
              <a:gd name="connsiteY3" fmla="*/ 0 h 694690"/>
              <a:gd name="connsiteX4" fmla="*/ 1040529 w 1040529"/>
              <a:gd name="connsiteY4" fmla="*/ 342265 h 694690"/>
              <a:gd name="connsiteX5" fmla="*/ 655206 w 1040529"/>
              <a:gd name="connsiteY5" fmla="*/ 694690 h 694690"/>
              <a:gd name="connsiteX6" fmla="*/ 659252 w 1040529"/>
              <a:gd name="connsiteY6" fmla="*/ 517525 h 694690"/>
              <a:gd name="connsiteX7" fmla="*/ 0 w 1040529"/>
              <a:gd name="connsiteY7" fmla="*/ 524510 h 694690"/>
              <a:gd name="connsiteX0" fmla="*/ 0 w 1040529"/>
              <a:gd name="connsiteY0" fmla="*/ 524510 h 704215"/>
              <a:gd name="connsiteX1" fmla="*/ 233680 w 1040529"/>
              <a:gd name="connsiteY1" fmla="*/ 168275 h 704215"/>
              <a:gd name="connsiteX2" fmla="*/ 650996 w 1040529"/>
              <a:gd name="connsiteY2" fmla="*/ 179705 h 704215"/>
              <a:gd name="connsiteX3" fmla="*/ 648855 w 1040529"/>
              <a:gd name="connsiteY3" fmla="*/ 0 h 704215"/>
              <a:gd name="connsiteX4" fmla="*/ 1040529 w 1040529"/>
              <a:gd name="connsiteY4" fmla="*/ 342265 h 704215"/>
              <a:gd name="connsiteX5" fmla="*/ 655206 w 1040529"/>
              <a:gd name="connsiteY5" fmla="*/ 704215 h 704215"/>
              <a:gd name="connsiteX6" fmla="*/ 659252 w 1040529"/>
              <a:gd name="connsiteY6" fmla="*/ 517525 h 704215"/>
              <a:gd name="connsiteX7" fmla="*/ 0 w 1040529"/>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6714 w 1046952"/>
              <a:gd name="connsiteY2" fmla="*/ 16446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0687 w 1046952"/>
              <a:gd name="connsiteY6" fmla="*/ 519430 h 704215"/>
              <a:gd name="connsiteX7" fmla="*/ 0 w 1046952"/>
              <a:gd name="connsiteY7" fmla="*/ 524510 h 7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952" h="704215">
                <a:moveTo>
                  <a:pt x="0" y="524510"/>
                </a:moveTo>
                <a:lnTo>
                  <a:pt x="233680" y="168275"/>
                </a:lnTo>
                <a:lnTo>
                  <a:pt x="644573" y="168275"/>
                </a:lnTo>
                <a:cubicBezTo>
                  <a:pt x="643859" y="108373"/>
                  <a:pt x="649569" y="59902"/>
                  <a:pt x="648855" y="0"/>
                </a:cubicBezTo>
                <a:lnTo>
                  <a:pt x="1046952" y="342265"/>
                </a:lnTo>
                <a:lnTo>
                  <a:pt x="655206" y="704215"/>
                </a:lnTo>
                <a:cubicBezTo>
                  <a:pt x="656555" y="645160"/>
                  <a:pt x="649338" y="578485"/>
                  <a:pt x="650687" y="519430"/>
                </a:cubicBezTo>
                <a:lnTo>
                  <a:pt x="0" y="52451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76" name="Straight Connector 275">
            <a:extLst>
              <a:ext uri="{FF2B5EF4-FFF2-40B4-BE49-F238E27FC236}">
                <a16:creationId xmlns:a16="http://schemas.microsoft.com/office/drawing/2014/main" id="{DFF5F14C-3370-64BE-8D01-7F12C9991F8A}"/>
              </a:ext>
            </a:extLst>
          </p:cNvPr>
          <p:cNvCxnSpPr>
            <a:cxnSpLocks noChangeAspect="1"/>
          </p:cNvCxnSpPr>
          <p:nvPr/>
        </p:nvCxnSpPr>
        <p:spPr>
          <a:xfrm>
            <a:off x="266540" y="3778740"/>
            <a:ext cx="154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77" name="Freeform: Shape 276">
            <a:extLst>
              <a:ext uri="{FF2B5EF4-FFF2-40B4-BE49-F238E27FC236}">
                <a16:creationId xmlns:a16="http://schemas.microsoft.com/office/drawing/2014/main" id="{D8153E57-A422-F7DD-6489-0647E3207AE0}"/>
              </a:ext>
            </a:extLst>
          </p:cNvPr>
          <p:cNvSpPr>
            <a:spLocks noChangeAspect="1"/>
          </p:cNvSpPr>
          <p:nvPr/>
        </p:nvSpPr>
        <p:spPr>
          <a:xfrm>
            <a:off x="1817938" y="3403868"/>
            <a:ext cx="254102" cy="510878"/>
          </a:xfrm>
          <a:custGeom>
            <a:avLst/>
            <a:gdLst>
              <a:gd name="connsiteX0" fmla="*/ 0 w 361950"/>
              <a:gd name="connsiteY0" fmla="*/ 186690 h 727710"/>
              <a:gd name="connsiteX1" fmla="*/ 0 w 361950"/>
              <a:gd name="connsiteY1" fmla="*/ 0 h 727710"/>
              <a:gd name="connsiteX2" fmla="*/ 361950 w 361950"/>
              <a:gd name="connsiteY2" fmla="*/ 361950 h 727710"/>
              <a:gd name="connsiteX3" fmla="*/ 3810 w 361950"/>
              <a:gd name="connsiteY3" fmla="*/ 727710 h 727710"/>
              <a:gd name="connsiteX4" fmla="*/ 3810 w 361950"/>
              <a:gd name="connsiteY4" fmla="*/ 546735 h 72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727710">
                <a:moveTo>
                  <a:pt x="0" y="186690"/>
                </a:moveTo>
                <a:lnTo>
                  <a:pt x="0" y="0"/>
                </a:lnTo>
                <a:lnTo>
                  <a:pt x="361950" y="361950"/>
                </a:lnTo>
                <a:lnTo>
                  <a:pt x="3810" y="727710"/>
                </a:lnTo>
                <a:lnTo>
                  <a:pt x="3810" y="546735"/>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78" name="Straight Connector 277">
            <a:extLst>
              <a:ext uri="{FF2B5EF4-FFF2-40B4-BE49-F238E27FC236}">
                <a16:creationId xmlns:a16="http://schemas.microsoft.com/office/drawing/2014/main" id="{B1EE028C-A669-0EBD-A600-E668FA724024}"/>
              </a:ext>
            </a:extLst>
          </p:cNvPr>
          <p:cNvCxnSpPr>
            <a:cxnSpLocks noChangeAspect="1"/>
          </p:cNvCxnSpPr>
          <p:nvPr/>
        </p:nvCxnSpPr>
        <p:spPr>
          <a:xfrm>
            <a:off x="1406246" y="3543622"/>
            <a:ext cx="40150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9" name="Picture 278">
            <a:extLst>
              <a:ext uri="{FF2B5EF4-FFF2-40B4-BE49-F238E27FC236}">
                <a16:creationId xmlns:a16="http://schemas.microsoft.com/office/drawing/2014/main" id="{A93A2077-5A31-2E80-B404-061EECEFF108}"/>
              </a:ext>
            </a:extLst>
          </p:cNvPr>
          <p:cNvPicPr>
            <a:picLocks noChangeAspect="1"/>
          </p:cNvPicPr>
          <p:nvPr/>
        </p:nvPicPr>
        <p:blipFill>
          <a:blip r:embed="rId7">
            <a:lum bright="70000" contrast="-70000"/>
          </a:blip>
          <a:srcRect/>
          <a:stretch/>
        </p:blipFill>
        <p:spPr>
          <a:xfrm>
            <a:off x="2450890" y="2975786"/>
            <a:ext cx="650060" cy="650060"/>
          </a:xfrm>
          <a:prstGeom prst="rect">
            <a:avLst/>
          </a:prstGeom>
        </p:spPr>
      </p:pic>
      <p:pic>
        <p:nvPicPr>
          <p:cNvPr id="280" name="Picture 2" descr="conference Icon 3249784">
            <a:extLst>
              <a:ext uri="{FF2B5EF4-FFF2-40B4-BE49-F238E27FC236}">
                <a16:creationId xmlns:a16="http://schemas.microsoft.com/office/drawing/2014/main" id="{8C5F1212-1D20-B25D-7047-61AAAD868233}"/>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435965" y="2832354"/>
            <a:ext cx="905315" cy="905315"/>
          </a:xfrm>
          <a:prstGeom prst="rect">
            <a:avLst/>
          </a:prstGeom>
          <a:noFill/>
          <a:extLst>
            <a:ext uri="{909E8E84-426E-40DD-AFC4-6F175D3DCCD1}">
              <a14:hiddenFill xmlns:a14="http://schemas.microsoft.com/office/drawing/2010/main">
                <a:solidFill>
                  <a:srgbClr val="FFFFFF"/>
                </a:solidFill>
              </a14:hiddenFill>
            </a:ext>
          </a:extLst>
        </p:spPr>
      </p:pic>
      <p:sp>
        <p:nvSpPr>
          <p:cNvPr id="281" name="TextBox 280">
            <a:extLst>
              <a:ext uri="{FF2B5EF4-FFF2-40B4-BE49-F238E27FC236}">
                <a16:creationId xmlns:a16="http://schemas.microsoft.com/office/drawing/2014/main" id="{6FEA2AF8-96DF-473D-C199-217A35B2B80F}"/>
              </a:ext>
            </a:extLst>
          </p:cNvPr>
          <p:cNvSpPr txBox="1">
            <a:spLocks noChangeAspect="1"/>
          </p:cNvSpPr>
          <p:nvPr/>
        </p:nvSpPr>
        <p:spPr>
          <a:xfrm>
            <a:off x="179540" y="3806676"/>
            <a:ext cx="1376459" cy="646331"/>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This initial meeting to provide more detail on the work </a:t>
            </a:r>
            <a:r>
              <a:rPr kumimoji="0" lang="en-US" sz="900" b="0" i="0" u="none" strike="noStrike" kern="0" cap="none" spc="0" normalizeH="0" baseline="0" noProof="0" err="1">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programme</a:t>
            </a:r>
            <a:endParaRPr kumimoji="0" lang="en-US"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2" name="Oval 281">
            <a:extLst>
              <a:ext uri="{FF2B5EF4-FFF2-40B4-BE49-F238E27FC236}">
                <a16:creationId xmlns:a16="http://schemas.microsoft.com/office/drawing/2014/main" id="{7F964862-BAC0-75D3-1AB5-D40491538B6D}"/>
              </a:ext>
            </a:extLst>
          </p:cNvPr>
          <p:cNvSpPr>
            <a:spLocks noChangeAspect="1"/>
          </p:cNvSpPr>
          <p:nvPr/>
        </p:nvSpPr>
        <p:spPr>
          <a:xfrm>
            <a:off x="1708538" y="2656842"/>
            <a:ext cx="606559" cy="606559"/>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July</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17</a:t>
            </a:r>
            <a:r>
              <a:rPr kumimoji="0" lang="en-IN" sz="8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a:t>
            </a:r>
            <a:r>
              <a:rPr kumimoji="0" lang="en-IN"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/21</a:t>
            </a:r>
            <a:r>
              <a:rPr kumimoji="0" lang="en-IN" sz="8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st</a:t>
            </a:r>
            <a:r>
              <a:rPr kumimoji="0" lang="en-IN" sz="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283" name="Freeform: Shape 282">
            <a:extLst>
              <a:ext uri="{FF2B5EF4-FFF2-40B4-BE49-F238E27FC236}">
                <a16:creationId xmlns:a16="http://schemas.microsoft.com/office/drawing/2014/main" id="{A3B158BF-0CC6-8D52-010D-1C470A04CDBD}"/>
              </a:ext>
            </a:extLst>
          </p:cNvPr>
          <p:cNvSpPr>
            <a:spLocks/>
          </p:cNvSpPr>
          <p:nvPr/>
        </p:nvSpPr>
        <p:spPr>
          <a:xfrm>
            <a:off x="3482683" y="3412115"/>
            <a:ext cx="648000" cy="489893"/>
          </a:xfrm>
          <a:custGeom>
            <a:avLst/>
            <a:gdLst>
              <a:gd name="connsiteX0" fmla="*/ 0 w 1016000"/>
              <a:gd name="connsiteY0" fmla="*/ 497840 h 660400"/>
              <a:gd name="connsiteX1" fmla="*/ 218440 w 1016000"/>
              <a:gd name="connsiteY1" fmla="*/ 162560 h 660400"/>
              <a:gd name="connsiteX2" fmla="*/ 680720 w 1016000"/>
              <a:gd name="connsiteY2" fmla="*/ 162560 h 660400"/>
              <a:gd name="connsiteX3" fmla="*/ 680720 w 1016000"/>
              <a:gd name="connsiteY3" fmla="*/ 0 h 660400"/>
              <a:gd name="connsiteX4" fmla="*/ 1016000 w 1016000"/>
              <a:gd name="connsiteY4" fmla="*/ 325120 h 660400"/>
              <a:gd name="connsiteX5" fmla="*/ 690880 w 1016000"/>
              <a:gd name="connsiteY5" fmla="*/ 660400 h 660400"/>
              <a:gd name="connsiteX6" fmla="*/ 690880 w 1016000"/>
              <a:gd name="connsiteY6" fmla="*/ 508000 h 660400"/>
              <a:gd name="connsiteX7" fmla="*/ 0 w 1016000"/>
              <a:gd name="connsiteY7" fmla="*/ 497840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6120 w 1031240"/>
              <a:gd name="connsiteY6" fmla="*/ 508000 h 660400"/>
              <a:gd name="connsiteX7" fmla="*/ 0 w 1031240"/>
              <a:gd name="connsiteY7" fmla="*/ 518795 h 660400"/>
              <a:gd name="connsiteX0" fmla="*/ 0 w 1031240"/>
              <a:gd name="connsiteY0" fmla="*/ 518795 h 660400"/>
              <a:gd name="connsiteX1" fmla="*/ 233680 w 1031240"/>
              <a:gd name="connsiteY1" fmla="*/ 162560 h 660400"/>
              <a:gd name="connsiteX2" fmla="*/ 695960 w 1031240"/>
              <a:gd name="connsiteY2" fmla="*/ 162560 h 660400"/>
              <a:gd name="connsiteX3" fmla="*/ 695960 w 1031240"/>
              <a:gd name="connsiteY3" fmla="*/ 0 h 660400"/>
              <a:gd name="connsiteX4" fmla="*/ 1031240 w 1031240"/>
              <a:gd name="connsiteY4" fmla="*/ 325120 h 660400"/>
              <a:gd name="connsiteX5" fmla="*/ 706120 w 1031240"/>
              <a:gd name="connsiteY5" fmla="*/ 660400 h 660400"/>
              <a:gd name="connsiteX6" fmla="*/ 704215 w 1031240"/>
              <a:gd name="connsiteY6" fmla="*/ 517525 h 660400"/>
              <a:gd name="connsiteX7" fmla="*/ 0 w 1031240"/>
              <a:gd name="connsiteY7" fmla="*/ 518795 h 660400"/>
              <a:gd name="connsiteX0" fmla="*/ 0 w 1031240"/>
              <a:gd name="connsiteY0" fmla="*/ 518795 h 681355"/>
              <a:gd name="connsiteX1" fmla="*/ 233680 w 1031240"/>
              <a:gd name="connsiteY1" fmla="*/ 162560 h 681355"/>
              <a:gd name="connsiteX2" fmla="*/ 695960 w 1031240"/>
              <a:gd name="connsiteY2" fmla="*/ 162560 h 681355"/>
              <a:gd name="connsiteX3" fmla="*/ 695960 w 1031240"/>
              <a:gd name="connsiteY3" fmla="*/ 0 h 681355"/>
              <a:gd name="connsiteX4" fmla="*/ 1031240 w 1031240"/>
              <a:gd name="connsiteY4" fmla="*/ 325120 h 681355"/>
              <a:gd name="connsiteX5" fmla="*/ 702310 w 1031240"/>
              <a:gd name="connsiteY5" fmla="*/ 681355 h 681355"/>
              <a:gd name="connsiteX6" fmla="*/ 704215 w 1031240"/>
              <a:gd name="connsiteY6" fmla="*/ 517525 h 681355"/>
              <a:gd name="connsiteX7" fmla="*/ 0 w 103124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4226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95960 w 1042670"/>
              <a:gd name="connsiteY2" fmla="*/ 16256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18795 h 681355"/>
              <a:gd name="connsiteX1" fmla="*/ 233680 w 1042670"/>
              <a:gd name="connsiteY1" fmla="*/ 162560 h 681355"/>
              <a:gd name="connsiteX2" fmla="*/ 650996 w 1042670"/>
              <a:gd name="connsiteY2" fmla="*/ 173990 h 681355"/>
              <a:gd name="connsiteX3" fmla="*/ 695960 w 1042670"/>
              <a:gd name="connsiteY3" fmla="*/ 0 h 681355"/>
              <a:gd name="connsiteX4" fmla="*/ 1042670 w 1042670"/>
              <a:gd name="connsiteY4" fmla="*/ 338455 h 681355"/>
              <a:gd name="connsiteX5" fmla="*/ 702310 w 1042670"/>
              <a:gd name="connsiteY5" fmla="*/ 681355 h 681355"/>
              <a:gd name="connsiteX6" fmla="*/ 704215 w 1042670"/>
              <a:gd name="connsiteY6" fmla="*/ 517525 h 681355"/>
              <a:gd name="connsiteX7" fmla="*/ 0 w 1042670"/>
              <a:gd name="connsiteY7" fmla="*/ 518795 h 681355"/>
              <a:gd name="connsiteX0" fmla="*/ 0 w 1042670"/>
              <a:gd name="connsiteY0" fmla="*/ 524510 h 687070"/>
              <a:gd name="connsiteX1" fmla="*/ 233680 w 1042670"/>
              <a:gd name="connsiteY1" fmla="*/ 168275 h 687070"/>
              <a:gd name="connsiteX2" fmla="*/ 650996 w 1042670"/>
              <a:gd name="connsiteY2" fmla="*/ 179705 h 687070"/>
              <a:gd name="connsiteX3" fmla="*/ 648855 w 1042670"/>
              <a:gd name="connsiteY3" fmla="*/ 0 h 687070"/>
              <a:gd name="connsiteX4" fmla="*/ 1042670 w 1042670"/>
              <a:gd name="connsiteY4" fmla="*/ 344170 h 687070"/>
              <a:gd name="connsiteX5" fmla="*/ 702310 w 1042670"/>
              <a:gd name="connsiteY5" fmla="*/ 687070 h 687070"/>
              <a:gd name="connsiteX6" fmla="*/ 704215 w 1042670"/>
              <a:gd name="connsiteY6" fmla="*/ 523240 h 687070"/>
              <a:gd name="connsiteX7" fmla="*/ 0 w 1042670"/>
              <a:gd name="connsiteY7" fmla="*/ 524510 h 68707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704215 w 1042670"/>
              <a:gd name="connsiteY6" fmla="*/ 523240 h 694690"/>
              <a:gd name="connsiteX7" fmla="*/ 0 w 1042670"/>
              <a:gd name="connsiteY7" fmla="*/ 524510 h 694690"/>
              <a:gd name="connsiteX0" fmla="*/ 0 w 1042670"/>
              <a:gd name="connsiteY0" fmla="*/ 524510 h 694690"/>
              <a:gd name="connsiteX1" fmla="*/ 233680 w 1042670"/>
              <a:gd name="connsiteY1" fmla="*/ 168275 h 694690"/>
              <a:gd name="connsiteX2" fmla="*/ 650996 w 1042670"/>
              <a:gd name="connsiteY2" fmla="*/ 179705 h 694690"/>
              <a:gd name="connsiteX3" fmla="*/ 648855 w 1042670"/>
              <a:gd name="connsiteY3" fmla="*/ 0 h 694690"/>
              <a:gd name="connsiteX4" fmla="*/ 1042670 w 1042670"/>
              <a:gd name="connsiteY4" fmla="*/ 344170 h 694690"/>
              <a:gd name="connsiteX5" fmla="*/ 655206 w 1042670"/>
              <a:gd name="connsiteY5" fmla="*/ 694690 h 694690"/>
              <a:gd name="connsiteX6" fmla="*/ 659252 w 1042670"/>
              <a:gd name="connsiteY6" fmla="*/ 517525 h 694690"/>
              <a:gd name="connsiteX7" fmla="*/ 0 w 1042670"/>
              <a:gd name="connsiteY7" fmla="*/ 524510 h 694690"/>
              <a:gd name="connsiteX0" fmla="*/ 0 w 1040529"/>
              <a:gd name="connsiteY0" fmla="*/ 524510 h 694690"/>
              <a:gd name="connsiteX1" fmla="*/ 233680 w 1040529"/>
              <a:gd name="connsiteY1" fmla="*/ 168275 h 694690"/>
              <a:gd name="connsiteX2" fmla="*/ 650996 w 1040529"/>
              <a:gd name="connsiteY2" fmla="*/ 179705 h 694690"/>
              <a:gd name="connsiteX3" fmla="*/ 648855 w 1040529"/>
              <a:gd name="connsiteY3" fmla="*/ 0 h 694690"/>
              <a:gd name="connsiteX4" fmla="*/ 1040529 w 1040529"/>
              <a:gd name="connsiteY4" fmla="*/ 342265 h 694690"/>
              <a:gd name="connsiteX5" fmla="*/ 655206 w 1040529"/>
              <a:gd name="connsiteY5" fmla="*/ 694690 h 694690"/>
              <a:gd name="connsiteX6" fmla="*/ 659252 w 1040529"/>
              <a:gd name="connsiteY6" fmla="*/ 517525 h 694690"/>
              <a:gd name="connsiteX7" fmla="*/ 0 w 1040529"/>
              <a:gd name="connsiteY7" fmla="*/ 524510 h 694690"/>
              <a:gd name="connsiteX0" fmla="*/ 0 w 1040529"/>
              <a:gd name="connsiteY0" fmla="*/ 524510 h 704215"/>
              <a:gd name="connsiteX1" fmla="*/ 233680 w 1040529"/>
              <a:gd name="connsiteY1" fmla="*/ 168275 h 704215"/>
              <a:gd name="connsiteX2" fmla="*/ 650996 w 1040529"/>
              <a:gd name="connsiteY2" fmla="*/ 179705 h 704215"/>
              <a:gd name="connsiteX3" fmla="*/ 648855 w 1040529"/>
              <a:gd name="connsiteY3" fmla="*/ 0 h 704215"/>
              <a:gd name="connsiteX4" fmla="*/ 1040529 w 1040529"/>
              <a:gd name="connsiteY4" fmla="*/ 342265 h 704215"/>
              <a:gd name="connsiteX5" fmla="*/ 655206 w 1040529"/>
              <a:gd name="connsiteY5" fmla="*/ 704215 h 704215"/>
              <a:gd name="connsiteX6" fmla="*/ 659252 w 1040529"/>
              <a:gd name="connsiteY6" fmla="*/ 517525 h 704215"/>
              <a:gd name="connsiteX7" fmla="*/ 0 w 1040529"/>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50996 w 1046952"/>
              <a:gd name="connsiteY2" fmla="*/ 17970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6714 w 1046952"/>
              <a:gd name="connsiteY2" fmla="*/ 16446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9252 w 1046952"/>
              <a:gd name="connsiteY6" fmla="*/ 517525 h 704215"/>
              <a:gd name="connsiteX7" fmla="*/ 0 w 1046952"/>
              <a:gd name="connsiteY7" fmla="*/ 524510 h 704215"/>
              <a:gd name="connsiteX0" fmla="*/ 0 w 1046952"/>
              <a:gd name="connsiteY0" fmla="*/ 524510 h 704215"/>
              <a:gd name="connsiteX1" fmla="*/ 233680 w 1046952"/>
              <a:gd name="connsiteY1" fmla="*/ 168275 h 704215"/>
              <a:gd name="connsiteX2" fmla="*/ 644573 w 1046952"/>
              <a:gd name="connsiteY2" fmla="*/ 168275 h 704215"/>
              <a:gd name="connsiteX3" fmla="*/ 648855 w 1046952"/>
              <a:gd name="connsiteY3" fmla="*/ 0 h 704215"/>
              <a:gd name="connsiteX4" fmla="*/ 1046952 w 1046952"/>
              <a:gd name="connsiteY4" fmla="*/ 342265 h 704215"/>
              <a:gd name="connsiteX5" fmla="*/ 655206 w 1046952"/>
              <a:gd name="connsiteY5" fmla="*/ 704215 h 704215"/>
              <a:gd name="connsiteX6" fmla="*/ 650687 w 1046952"/>
              <a:gd name="connsiteY6" fmla="*/ 519430 h 704215"/>
              <a:gd name="connsiteX7" fmla="*/ 0 w 1046952"/>
              <a:gd name="connsiteY7" fmla="*/ 524510 h 7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952" h="704215">
                <a:moveTo>
                  <a:pt x="0" y="524510"/>
                </a:moveTo>
                <a:lnTo>
                  <a:pt x="233680" y="168275"/>
                </a:lnTo>
                <a:lnTo>
                  <a:pt x="644573" y="168275"/>
                </a:lnTo>
                <a:cubicBezTo>
                  <a:pt x="643859" y="108373"/>
                  <a:pt x="649569" y="59902"/>
                  <a:pt x="648855" y="0"/>
                </a:cubicBezTo>
                <a:lnTo>
                  <a:pt x="1046952" y="342265"/>
                </a:lnTo>
                <a:lnTo>
                  <a:pt x="655206" y="704215"/>
                </a:lnTo>
                <a:cubicBezTo>
                  <a:pt x="656555" y="645160"/>
                  <a:pt x="649338" y="578485"/>
                  <a:pt x="650687" y="519430"/>
                </a:cubicBezTo>
                <a:lnTo>
                  <a:pt x="0" y="52451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84" name="Straight Connector 283">
            <a:extLst>
              <a:ext uri="{FF2B5EF4-FFF2-40B4-BE49-F238E27FC236}">
                <a16:creationId xmlns:a16="http://schemas.microsoft.com/office/drawing/2014/main" id="{0936C87D-A102-C2FF-3F05-8BAD10DFB7B7}"/>
              </a:ext>
            </a:extLst>
          </p:cNvPr>
          <p:cNvCxnSpPr>
            <a:cxnSpLocks noChangeAspect="1"/>
          </p:cNvCxnSpPr>
          <p:nvPr/>
        </p:nvCxnSpPr>
        <p:spPr>
          <a:xfrm>
            <a:off x="2399540" y="3778740"/>
            <a:ext cx="147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5" name="Freeform: Shape 284">
            <a:extLst>
              <a:ext uri="{FF2B5EF4-FFF2-40B4-BE49-F238E27FC236}">
                <a16:creationId xmlns:a16="http://schemas.microsoft.com/office/drawing/2014/main" id="{4E2C5A19-921A-1111-5A8B-BBFA77EC50D9}"/>
              </a:ext>
            </a:extLst>
          </p:cNvPr>
          <p:cNvSpPr>
            <a:spLocks noChangeAspect="1"/>
          </p:cNvSpPr>
          <p:nvPr/>
        </p:nvSpPr>
        <p:spPr>
          <a:xfrm>
            <a:off x="3884949" y="3403868"/>
            <a:ext cx="254102" cy="510878"/>
          </a:xfrm>
          <a:custGeom>
            <a:avLst/>
            <a:gdLst>
              <a:gd name="connsiteX0" fmla="*/ 0 w 361950"/>
              <a:gd name="connsiteY0" fmla="*/ 186690 h 727710"/>
              <a:gd name="connsiteX1" fmla="*/ 0 w 361950"/>
              <a:gd name="connsiteY1" fmla="*/ 0 h 727710"/>
              <a:gd name="connsiteX2" fmla="*/ 361950 w 361950"/>
              <a:gd name="connsiteY2" fmla="*/ 361950 h 727710"/>
              <a:gd name="connsiteX3" fmla="*/ 3810 w 361950"/>
              <a:gd name="connsiteY3" fmla="*/ 727710 h 727710"/>
              <a:gd name="connsiteX4" fmla="*/ 3810 w 361950"/>
              <a:gd name="connsiteY4" fmla="*/ 546735 h 72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727710">
                <a:moveTo>
                  <a:pt x="0" y="186690"/>
                </a:moveTo>
                <a:lnTo>
                  <a:pt x="0" y="0"/>
                </a:lnTo>
                <a:lnTo>
                  <a:pt x="361950" y="361950"/>
                </a:lnTo>
                <a:lnTo>
                  <a:pt x="3810" y="727710"/>
                </a:lnTo>
                <a:lnTo>
                  <a:pt x="3810" y="546735"/>
                </a:lnTo>
              </a:path>
            </a:pathLst>
          </a:cu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286" name="Straight Connector 285">
            <a:extLst>
              <a:ext uri="{FF2B5EF4-FFF2-40B4-BE49-F238E27FC236}">
                <a16:creationId xmlns:a16="http://schemas.microsoft.com/office/drawing/2014/main" id="{C38E2C30-FB20-0120-62D2-F9641028EA48}"/>
              </a:ext>
            </a:extLst>
          </p:cNvPr>
          <p:cNvCxnSpPr>
            <a:cxnSpLocks noChangeAspect="1"/>
          </p:cNvCxnSpPr>
          <p:nvPr/>
        </p:nvCxnSpPr>
        <p:spPr>
          <a:xfrm>
            <a:off x="3463830" y="3543622"/>
            <a:ext cx="40150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82FD6A89-C8C4-7562-AF0E-025F45D893AC}"/>
              </a:ext>
            </a:extLst>
          </p:cNvPr>
          <p:cNvSpPr txBox="1">
            <a:spLocks noChangeAspect="1"/>
          </p:cNvSpPr>
          <p:nvPr/>
        </p:nvSpPr>
        <p:spPr>
          <a:xfrm>
            <a:off x="1893639" y="3521604"/>
            <a:ext cx="1817721" cy="259284"/>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Education Session</a:t>
            </a:r>
          </a:p>
        </p:txBody>
      </p:sp>
      <p:sp>
        <p:nvSpPr>
          <p:cNvPr id="288" name="TextBox 287">
            <a:extLst>
              <a:ext uri="{FF2B5EF4-FFF2-40B4-BE49-F238E27FC236}">
                <a16:creationId xmlns:a16="http://schemas.microsoft.com/office/drawing/2014/main" id="{1A9C7716-F7EB-8278-7901-2BD06F4B9393}"/>
              </a:ext>
            </a:extLst>
          </p:cNvPr>
          <p:cNvSpPr txBox="1">
            <a:spLocks noChangeAspect="1"/>
          </p:cNvSpPr>
          <p:nvPr/>
        </p:nvSpPr>
        <p:spPr>
          <a:xfrm>
            <a:off x="2054974" y="3737468"/>
            <a:ext cx="1444366" cy="707886"/>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An education session with leading academics to ensure a base-level understanding among regulators</a:t>
            </a:r>
          </a:p>
        </p:txBody>
      </p:sp>
      <p:pic>
        <p:nvPicPr>
          <p:cNvPr id="289" name="Picture 288">
            <a:extLst>
              <a:ext uri="{FF2B5EF4-FFF2-40B4-BE49-F238E27FC236}">
                <a16:creationId xmlns:a16="http://schemas.microsoft.com/office/drawing/2014/main" id="{E3A243D3-2520-0DF9-7075-2DA9725EE3EF}"/>
              </a:ext>
            </a:extLst>
          </p:cNvPr>
          <p:cNvPicPr>
            <a:picLocks noChangeAspect="1"/>
          </p:cNvPicPr>
          <p:nvPr/>
        </p:nvPicPr>
        <p:blipFill>
          <a:blip r:embed="rId9"/>
          <a:stretch>
            <a:fillRect/>
          </a:stretch>
        </p:blipFill>
        <p:spPr>
          <a:xfrm>
            <a:off x="4084938" y="2178133"/>
            <a:ext cx="612000" cy="612000"/>
          </a:xfrm>
          <a:prstGeom prst="ellipse">
            <a:avLst/>
          </a:prstGeom>
          <a:ln>
            <a:solidFill>
              <a:schemeClr val="accent1"/>
            </a:solidFill>
          </a:ln>
        </p:spPr>
      </p:pic>
      <p:pic>
        <p:nvPicPr>
          <p:cNvPr id="290" name="Picture 289">
            <a:extLst>
              <a:ext uri="{FF2B5EF4-FFF2-40B4-BE49-F238E27FC236}">
                <a16:creationId xmlns:a16="http://schemas.microsoft.com/office/drawing/2014/main" id="{94C253F2-5452-4108-8715-98C117B30885}"/>
              </a:ext>
            </a:extLst>
          </p:cNvPr>
          <p:cNvPicPr>
            <a:picLocks noChangeAspect="1"/>
          </p:cNvPicPr>
          <p:nvPr/>
        </p:nvPicPr>
        <p:blipFill>
          <a:blip r:embed="rId4">
            <a:lum bright="70000" contrast="-70000"/>
          </a:blip>
          <a:srcRect/>
          <a:stretch/>
        </p:blipFill>
        <p:spPr>
          <a:xfrm>
            <a:off x="5461428" y="3640817"/>
            <a:ext cx="943503" cy="943503"/>
          </a:xfrm>
          <a:prstGeom prst="rect">
            <a:avLst/>
          </a:prstGeom>
        </p:spPr>
      </p:pic>
      <p:sp>
        <p:nvSpPr>
          <p:cNvPr id="291" name="TextBox 290">
            <a:extLst>
              <a:ext uri="{FF2B5EF4-FFF2-40B4-BE49-F238E27FC236}">
                <a16:creationId xmlns:a16="http://schemas.microsoft.com/office/drawing/2014/main" id="{B8A8F890-7F07-DC97-C6AC-A2E169E44453}"/>
              </a:ext>
            </a:extLst>
          </p:cNvPr>
          <p:cNvSpPr txBox="1">
            <a:spLocks noChangeAspect="1"/>
          </p:cNvSpPr>
          <p:nvPr/>
        </p:nvSpPr>
        <p:spPr>
          <a:xfrm>
            <a:off x="4280001" y="2665323"/>
            <a:ext cx="1817721" cy="259284"/>
          </a:xfrm>
          <a:prstGeom prst="rect">
            <a:avLst/>
          </a:prstGeom>
          <a:noFill/>
        </p:spPr>
        <p:txBody>
          <a:bodyPr wrap="square" rtlCol="0" anchor="b">
            <a:no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Industry Roundtable</a:t>
            </a:r>
          </a:p>
        </p:txBody>
      </p:sp>
      <p:sp>
        <p:nvSpPr>
          <p:cNvPr id="292" name="TextBox 291">
            <a:extLst>
              <a:ext uri="{FF2B5EF4-FFF2-40B4-BE49-F238E27FC236}">
                <a16:creationId xmlns:a16="http://schemas.microsoft.com/office/drawing/2014/main" id="{59D60CFB-489F-AB1F-7883-665FBA67A7FD}"/>
              </a:ext>
            </a:extLst>
          </p:cNvPr>
          <p:cNvSpPr txBox="1">
            <a:spLocks noChangeAspect="1"/>
          </p:cNvSpPr>
          <p:nvPr/>
        </p:nvSpPr>
        <p:spPr>
          <a:xfrm>
            <a:off x="4654503" y="2882308"/>
            <a:ext cx="1581139" cy="784830"/>
          </a:xfrm>
          <a:prstGeom prst="rect">
            <a:avLst/>
          </a:prstGeom>
          <a:noFill/>
        </p:spPr>
        <p:txBody>
          <a:bodyPr wrap="square" rtlCol="0">
            <a:spAutoFit/>
          </a:bodyPr>
          <a:lstStyle/>
          <a:p>
            <a:pPr marL="0" marR="0" lvl="0" indent="0" algn="r" defTabSz="1218987"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Convene industry to gather insights on adoption trends and challenges regarding post-quantum security </a:t>
            </a:r>
          </a:p>
        </p:txBody>
      </p:sp>
      <p:cxnSp>
        <p:nvCxnSpPr>
          <p:cNvPr id="293" name="Straight Connector 292">
            <a:extLst>
              <a:ext uri="{FF2B5EF4-FFF2-40B4-BE49-F238E27FC236}">
                <a16:creationId xmlns:a16="http://schemas.microsoft.com/office/drawing/2014/main" id="{49C78061-5C57-16EC-6905-CAF228AFC582}"/>
              </a:ext>
            </a:extLst>
          </p:cNvPr>
          <p:cNvCxnSpPr>
            <a:cxnSpLocks noChangeAspect="1"/>
          </p:cNvCxnSpPr>
          <p:nvPr/>
        </p:nvCxnSpPr>
        <p:spPr>
          <a:xfrm>
            <a:off x="6190047" y="3778740"/>
            <a:ext cx="396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D9E0A5A-04AA-DFF4-1695-B52FC1B24EA7}"/>
              </a:ext>
            </a:extLst>
          </p:cNvPr>
          <p:cNvCxnSpPr>
            <a:cxnSpLocks noChangeAspect="1"/>
          </p:cNvCxnSpPr>
          <p:nvPr/>
        </p:nvCxnSpPr>
        <p:spPr>
          <a:xfrm>
            <a:off x="6288148" y="3542167"/>
            <a:ext cx="288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5" name="Oval 294">
            <a:extLst>
              <a:ext uri="{FF2B5EF4-FFF2-40B4-BE49-F238E27FC236}">
                <a16:creationId xmlns:a16="http://schemas.microsoft.com/office/drawing/2014/main" id="{0F1A70ED-AAE5-DA8F-0DDF-A1169EBB80BA}"/>
              </a:ext>
            </a:extLst>
          </p:cNvPr>
          <p:cNvSpPr>
            <a:spLocks noChangeAspect="1"/>
          </p:cNvSpPr>
          <p:nvPr/>
        </p:nvSpPr>
        <p:spPr>
          <a:xfrm>
            <a:off x="3648067" y="2642454"/>
            <a:ext cx="606559" cy="606559"/>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Sep</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14</a:t>
            </a:r>
            <a:r>
              <a:rPr kumimoji="0" lang="en-IN" sz="12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a:t>
            </a: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296" name="Oval 295">
            <a:extLst>
              <a:ext uri="{FF2B5EF4-FFF2-40B4-BE49-F238E27FC236}">
                <a16:creationId xmlns:a16="http://schemas.microsoft.com/office/drawing/2014/main" id="{EB2720F6-6DEE-9262-A072-0BF10B1CAA8A}"/>
              </a:ext>
            </a:extLst>
          </p:cNvPr>
          <p:cNvSpPr>
            <a:spLocks noChangeAspect="1"/>
          </p:cNvSpPr>
          <p:nvPr/>
        </p:nvSpPr>
        <p:spPr>
          <a:xfrm>
            <a:off x="5140919" y="4749863"/>
            <a:ext cx="606559" cy="606559"/>
          </a:xfrm>
          <a:prstGeom prst="ellipse">
            <a:avLst/>
          </a:prstGeom>
          <a:solidFill>
            <a:schemeClr val="accent4">
              <a:alpha val="86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Sep </a:t>
            </a:r>
          </a:p>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21</a:t>
            </a:r>
            <a:r>
              <a:rPr kumimoji="0" lang="en-IN" sz="1200" b="1" i="0" u="none" strike="noStrike" kern="1200" cap="none" spc="0" normalizeH="0" baseline="3000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st</a:t>
            </a:r>
            <a:r>
              <a:rPr kumimoji="0" lang="en-IN"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a:t>
            </a:r>
          </a:p>
        </p:txBody>
      </p:sp>
      <p:sp>
        <p:nvSpPr>
          <p:cNvPr id="297" name="TextBox 296">
            <a:extLst>
              <a:ext uri="{FF2B5EF4-FFF2-40B4-BE49-F238E27FC236}">
                <a16:creationId xmlns:a16="http://schemas.microsoft.com/office/drawing/2014/main" id="{DBE0794F-FA7E-C221-569D-35437D6185D1}"/>
              </a:ext>
            </a:extLst>
          </p:cNvPr>
          <p:cNvSpPr txBox="1">
            <a:spLocks noChangeAspect="1"/>
          </p:cNvSpPr>
          <p:nvPr/>
        </p:nvSpPr>
        <p:spPr>
          <a:xfrm>
            <a:off x="4303112" y="3839337"/>
            <a:ext cx="1444366" cy="78483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Convene regulators to forge a path towards international collaboration on post-quantum security </a:t>
            </a:r>
            <a:endParaRPr kumimoji="0" lang="en-US"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298" name="Picture 297">
            <a:extLst>
              <a:ext uri="{FF2B5EF4-FFF2-40B4-BE49-F238E27FC236}">
                <a16:creationId xmlns:a16="http://schemas.microsoft.com/office/drawing/2014/main" id="{5DD61536-E319-5172-2B0C-AA7F6BF797E5}"/>
              </a:ext>
            </a:extLst>
          </p:cNvPr>
          <p:cNvPicPr>
            <a:picLocks noChangeAspect="1"/>
          </p:cNvPicPr>
          <p:nvPr/>
        </p:nvPicPr>
        <p:blipFill>
          <a:blip r:embed="rId10"/>
          <a:srcRect/>
          <a:stretch/>
        </p:blipFill>
        <p:spPr>
          <a:xfrm>
            <a:off x="5694950" y="4436229"/>
            <a:ext cx="612000" cy="612000"/>
          </a:xfrm>
          <a:prstGeom prst="ellipse">
            <a:avLst/>
          </a:prstGeom>
          <a:ln>
            <a:solidFill>
              <a:schemeClr val="accent1"/>
            </a:solidFill>
          </a:ln>
        </p:spPr>
      </p:pic>
    </p:spTree>
    <p:extLst>
      <p:ext uri="{BB962C8B-B14F-4D97-AF65-F5344CB8AC3E}">
        <p14:creationId xmlns:p14="http://schemas.microsoft.com/office/powerpoint/2010/main" val="1113929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721260"/>
            <a:ext cx="10824559"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Verdana"/>
                <a:cs typeface="Arial"/>
              </a:rPr>
              <a:t>Early Insights from the Roundtables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2" descr="tearing Icon 151317">
            <a:extLst>
              <a:ext uri="{FF2B5EF4-FFF2-40B4-BE49-F238E27FC236}">
                <a16:creationId xmlns:a16="http://schemas.microsoft.com/office/drawing/2014/main" id="{DC2C70D1-1A0C-6423-5CD6-971AEB2137FE}"/>
              </a:ext>
            </a:extLst>
          </p:cNvPr>
          <p:cNvPicPr>
            <a:picLocks noChangeAspect="1" noChangeArrowheads="1"/>
          </p:cNvPicPr>
          <p:nvPr/>
        </p:nvPicPr>
        <p:blipFill>
          <a:blip r:embed="rId4">
            <a:duotone>
              <a:schemeClr val="accent1">
                <a:shade val="45000"/>
                <a:satMod val="135000"/>
              </a:schemeClr>
              <a:prstClr val="white"/>
            </a:duotone>
          </a:blip>
          <a:srcRect/>
          <a:stretch>
            <a:fillRect/>
          </a:stretch>
        </p:blipFill>
        <p:spPr>
          <a:xfrm>
            <a:off x="1379865" y="1790297"/>
            <a:ext cx="1476000" cy="1476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A425E98-0B93-DE79-FC4C-5A967F1C9908}"/>
              </a:ext>
            </a:extLst>
          </p:cNvPr>
          <p:cNvSpPr txBox="1"/>
          <p:nvPr/>
        </p:nvSpPr>
        <p:spPr>
          <a:xfrm>
            <a:off x="2637095" y="1569498"/>
            <a:ext cx="1256285"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mn-cs"/>
              </a:rPr>
              <a:t>Risks</a:t>
            </a:r>
          </a:p>
        </p:txBody>
      </p:sp>
      <p:sp>
        <p:nvSpPr>
          <p:cNvPr id="16" name="TextBox 15">
            <a:extLst>
              <a:ext uri="{FF2B5EF4-FFF2-40B4-BE49-F238E27FC236}">
                <a16:creationId xmlns:a16="http://schemas.microsoft.com/office/drawing/2014/main" id="{02E298AF-5423-37FA-6F4F-93734F367D21}"/>
              </a:ext>
            </a:extLst>
          </p:cNvPr>
          <p:cNvSpPr txBox="1"/>
          <p:nvPr/>
        </p:nvSpPr>
        <p:spPr>
          <a:xfrm>
            <a:off x="7226197" y="1361978"/>
            <a:ext cx="1645800" cy="461665"/>
          </a:xfrm>
          <a:prstGeom prst="rect">
            <a:avLst/>
          </a:prstGeom>
          <a:noFill/>
        </p:spPr>
        <p:txBody>
          <a:bodyPr wrap="square" lIns="91440" tIns="45720" rIns="91440" bIns="45720" rtlCol="0" anchor="t">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mn-cs"/>
              </a:rPr>
              <a:t>Actions</a:t>
            </a:r>
            <a:endParaRPr kumimoji="0" lang="en-GB" sz="2400" b="1" i="0" u="none" strike="noStrike" kern="1200" cap="none" spc="0" normalizeH="0" baseline="0" noProof="0">
              <a:ln>
                <a:noFill/>
              </a:ln>
              <a:solidFill>
                <a:srgbClr val="C36518"/>
              </a:solidFill>
              <a:effectLst/>
              <a:uLnTx/>
              <a:uFillTx/>
              <a:latin typeface="Verdana"/>
              <a:ea typeface="Verdana"/>
              <a:cs typeface="+mn-cs"/>
            </a:endParaRPr>
          </a:p>
        </p:txBody>
      </p:sp>
      <p:sp>
        <p:nvSpPr>
          <p:cNvPr id="17" name="Rectangle 16">
            <a:extLst>
              <a:ext uri="{FF2B5EF4-FFF2-40B4-BE49-F238E27FC236}">
                <a16:creationId xmlns:a16="http://schemas.microsoft.com/office/drawing/2014/main" id="{54EF4589-B486-F923-EC4E-B7D432DE61A9}"/>
              </a:ext>
            </a:extLst>
          </p:cNvPr>
          <p:cNvSpPr/>
          <p:nvPr/>
        </p:nvSpPr>
        <p:spPr>
          <a:xfrm>
            <a:off x="5576237" y="1790297"/>
            <a:ext cx="77002" cy="4013735"/>
          </a:xfrm>
          <a:prstGeom prst="rect">
            <a:avLst/>
          </a:prstGeom>
          <a:solidFill>
            <a:schemeClr val="tx2">
              <a:lumMod val="50000"/>
            </a:schemeClr>
          </a:solidFill>
          <a:ln w="9525" cap="flat" algn="ctr">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99BD8D91-70EB-64E8-0F56-3EFA5BFF691D}"/>
              </a:ext>
            </a:extLst>
          </p:cNvPr>
          <p:cNvGrpSpPr/>
          <p:nvPr/>
        </p:nvGrpSpPr>
        <p:grpSpPr>
          <a:xfrm>
            <a:off x="994608" y="1823643"/>
            <a:ext cx="2246514" cy="1728860"/>
            <a:chOff x="2732724" y="1563480"/>
            <a:chExt cx="2246514" cy="1728860"/>
          </a:xfrm>
        </p:grpSpPr>
        <p:pic>
          <p:nvPicPr>
            <p:cNvPr id="19" name="Picture 2" descr="tearing Icon 151317">
              <a:extLst>
                <a:ext uri="{FF2B5EF4-FFF2-40B4-BE49-F238E27FC236}">
                  <a16:creationId xmlns:a16="http://schemas.microsoft.com/office/drawing/2014/main" id="{CB918808-2179-4B85-AEE2-7F5315C01860}"/>
                </a:ext>
              </a:extLst>
            </p:cNvPr>
            <p:cNvPicPr>
              <a:picLocks noChangeAspect="1" noChangeArrowheads="1"/>
            </p:cNvPicPr>
            <p:nvPr/>
          </p:nvPicPr>
          <p:blipFill>
            <a:blip r:embed="rId4">
              <a:duotone>
                <a:prstClr val="black"/>
                <a:schemeClr val="accent2">
                  <a:lumMod val="75000"/>
                  <a:tint val="45000"/>
                  <a:satMod val="400000"/>
                </a:schemeClr>
              </a:duotone>
            </a:blip>
            <a:srcRect/>
            <a:stretch>
              <a:fillRect/>
            </a:stretch>
          </p:blipFill>
          <p:spPr>
            <a:xfrm>
              <a:off x="3117981" y="1563480"/>
              <a:ext cx="1476000" cy="1476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7FCA6DF-E18C-1E09-DAA2-8E7A4FBEE092}"/>
                </a:ext>
              </a:extLst>
            </p:cNvPr>
            <p:cNvSpPr txBox="1"/>
            <p:nvPr/>
          </p:nvSpPr>
          <p:spPr>
            <a:xfrm>
              <a:off x="2732724" y="2646009"/>
              <a:ext cx="22465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740"/>
                  </a:solidFill>
                  <a:effectLst/>
                  <a:uLnTx/>
                  <a:uFillTx/>
                  <a:latin typeface="Verdana" panose="020B0604030504040204" pitchFamily="34" charset="0"/>
                  <a:ea typeface="Verdana" panose="020B0604030504040204" pitchFamily="34" charset="0"/>
                  <a:cs typeface="+mn-cs"/>
                </a:rPr>
                <a:t>Regulatory fragmentation </a:t>
              </a:r>
            </a:p>
          </p:txBody>
        </p:sp>
      </p:grpSp>
      <p:grpSp>
        <p:nvGrpSpPr>
          <p:cNvPr id="21" name="Group 20">
            <a:extLst>
              <a:ext uri="{FF2B5EF4-FFF2-40B4-BE49-F238E27FC236}">
                <a16:creationId xmlns:a16="http://schemas.microsoft.com/office/drawing/2014/main" id="{E497C648-1474-CA6A-E2A5-74E06F7E3AFC}"/>
              </a:ext>
            </a:extLst>
          </p:cNvPr>
          <p:cNvGrpSpPr/>
          <p:nvPr/>
        </p:nvGrpSpPr>
        <p:grpSpPr>
          <a:xfrm>
            <a:off x="3361527" y="1790297"/>
            <a:ext cx="2246514" cy="2213292"/>
            <a:chOff x="994146" y="1921824"/>
            <a:chExt cx="2246514" cy="2213292"/>
          </a:xfrm>
        </p:grpSpPr>
        <p:pic>
          <p:nvPicPr>
            <p:cNvPr id="22" name="Picture 4" descr="Different paths Icon 789491">
              <a:extLst>
                <a:ext uri="{FF2B5EF4-FFF2-40B4-BE49-F238E27FC236}">
                  <a16:creationId xmlns:a16="http://schemas.microsoft.com/office/drawing/2014/main" id="{4471AA28-A504-88D7-2DDD-F47650D506FE}"/>
                </a:ext>
              </a:extLst>
            </p:cNvPr>
            <p:cNvPicPr>
              <a:picLocks noChangeAspect="1" noChangeArrowheads="1"/>
            </p:cNvPicPr>
            <p:nvPr/>
          </p:nvPicPr>
          <p:blipFill>
            <a:blip r:embed="rId5">
              <a:duotone>
                <a:prstClr val="black"/>
                <a:schemeClr val="accent1">
                  <a:tint val="45000"/>
                  <a:satMod val="400000"/>
                </a:schemeClr>
              </a:duotone>
            </a:blip>
            <a:srcRect l="15818" t="16786" r="12529" b="12281"/>
            <a:stretch>
              <a:fillRect/>
            </a:stretch>
          </p:blipFill>
          <p:spPr>
            <a:xfrm>
              <a:off x="1485420" y="1921824"/>
              <a:ext cx="1263966" cy="125128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B2CE9FA-43E8-346B-7EB8-602DA56EFE73}"/>
                </a:ext>
              </a:extLst>
            </p:cNvPr>
            <p:cNvSpPr txBox="1"/>
            <p:nvPr/>
          </p:nvSpPr>
          <p:spPr>
            <a:xfrm>
              <a:off x="994146" y="2934787"/>
              <a:ext cx="224651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740"/>
                  </a:solidFill>
                  <a:effectLst/>
                  <a:uLnTx/>
                  <a:uFillTx/>
                  <a:latin typeface="Verdana" panose="020B0604030504040204" pitchFamily="34" charset="0"/>
                  <a:ea typeface="Verdana" panose="020B0604030504040204" pitchFamily="34" charset="0"/>
                  <a:cs typeface="+mn-cs"/>
                </a:rPr>
                <a:t>Early misalignment in regulatory approaches</a:t>
              </a:r>
            </a:p>
          </p:txBody>
        </p:sp>
      </p:grpSp>
      <p:grpSp>
        <p:nvGrpSpPr>
          <p:cNvPr id="24" name="Group 23">
            <a:extLst>
              <a:ext uri="{FF2B5EF4-FFF2-40B4-BE49-F238E27FC236}">
                <a16:creationId xmlns:a16="http://schemas.microsoft.com/office/drawing/2014/main" id="{277C2414-1E77-CF3E-167D-1E861ED6402C}"/>
              </a:ext>
            </a:extLst>
          </p:cNvPr>
          <p:cNvGrpSpPr/>
          <p:nvPr/>
        </p:nvGrpSpPr>
        <p:grpSpPr>
          <a:xfrm>
            <a:off x="2156142" y="3676394"/>
            <a:ext cx="2246514" cy="2193551"/>
            <a:chOff x="2256230" y="3797164"/>
            <a:chExt cx="2246514" cy="2193551"/>
          </a:xfrm>
        </p:grpSpPr>
        <p:pic>
          <p:nvPicPr>
            <p:cNvPr id="25" name="Picture 6" descr="broken link icon">
              <a:extLst>
                <a:ext uri="{FF2B5EF4-FFF2-40B4-BE49-F238E27FC236}">
                  <a16:creationId xmlns:a16="http://schemas.microsoft.com/office/drawing/2014/main" id="{42566A1C-1062-367D-009C-C8510036D7C7}"/>
                </a:ext>
              </a:extLst>
            </p:cNvPr>
            <p:cNvPicPr>
              <a:picLocks noChangeAspect="1" noChangeArrowheads="1"/>
            </p:cNvPicPr>
            <p:nvPr/>
          </p:nvPicPr>
          <p:blipFill>
            <a:blip r:embed="rId6">
              <a:grayscl/>
            </a:blip>
            <a:srcRect/>
            <a:stretch>
              <a:fillRect/>
            </a:stretch>
          </p:blipFill>
          <p:spPr>
            <a:xfrm>
              <a:off x="2839487" y="3797164"/>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2BDB9D7-9FA1-3EA4-905C-E3E130C9A788}"/>
                </a:ext>
              </a:extLst>
            </p:cNvPr>
            <p:cNvSpPr txBox="1"/>
            <p:nvPr/>
          </p:nvSpPr>
          <p:spPr>
            <a:xfrm>
              <a:off x="2256230" y="4790386"/>
              <a:ext cx="2246514" cy="120032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3740"/>
                  </a:solidFill>
                  <a:effectLst/>
                  <a:uLnTx/>
                  <a:uFillTx/>
                  <a:latin typeface="Verdana"/>
                  <a:ea typeface="Verdana"/>
                  <a:cs typeface="+mn-cs"/>
                </a:rPr>
                <a:t>Financial system will be as strong as its weakest link</a:t>
              </a:r>
            </a:p>
          </p:txBody>
        </p:sp>
      </p:grpSp>
      <p:grpSp>
        <p:nvGrpSpPr>
          <p:cNvPr id="27" name="Group 26">
            <a:extLst>
              <a:ext uri="{FF2B5EF4-FFF2-40B4-BE49-F238E27FC236}">
                <a16:creationId xmlns:a16="http://schemas.microsoft.com/office/drawing/2014/main" id="{B3AD61C8-5150-2847-B9BE-BD4B2CE608C8}"/>
              </a:ext>
            </a:extLst>
          </p:cNvPr>
          <p:cNvGrpSpPr/>
          <p:nvPr/>
        </p:nvGrpSpPr>
        <p:grpSpPr>
          <a:xfrm>
            <a:off x="5672804" y="1911385"/>
            <a:ext cx="2391969" cy="1662749"/>
            <a:chOff x="5387976" y="1250297"/>
            <a:chExt cx="2391969" cy="1662749"/>
          </a:xfrm>
        </p:grpSpPr>
        <p:pic>
          <p:nvPicPr>
            <p:cNvPr id="28" name="Picture 8" descr="trigger icon">
              <a:extLst>
                <a:ext uri="{FF2B5EF4-FFF2-40B4-BE49-F238E27FC236}">
                  <a16:creationId xmlns:a16="http://schemas.microsoft.com/office/drawing/2014/main" id="{A9C216CE-7B45-CA93-4259-EF707F44338D}"/>
                </a:ext>
              </a:extLst>
            </p:cNvPr>
            <p:cNvPicPr>
              <a:picLocks noChangeAspect="1" noChangeArrowheads="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11200"/>
                      </a14:imgEffect>
                    </a14:imgLayer>
                  </a14:imgProps>
                </a:ext>
              </a:extLst>
            </a:blip>
            <a:srcRect/>
            <a:stretch>
              <a:fillRect/>
            </a:stretch>
          </p:blipFill>
          <p:spPr>
            <a:xfrm>
              <a:off x="6043960" y="125029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6953BFB-122F-652E-6424-128611B58EB6}"/>
                </a:ext>
              </a:extLst>
            </p:cNvPr>
            <p:cNvSpPr txBox="1"/>
            <p:nvPr/>
          </p:nvSpPr>
          <p:spPr>
            <a:xfrm>
              <a:off x="5387976" y="2266715"/>
              <a:ext cx="239196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2060"/>
                  </a:solidFill>
                  <a:effectLst/>
                  <a:uLnTx/>
                  <a:uFillTx/>
                  <a:latin typeface="Verdana" panose="020B0604030504040204" pitchFamily="34" charset="0"/>
                  <a:ea typeface="Verdana" panose="020B0604030504040204" pitchFamily="34" charset="0"/>
                  <a:cs typeface="+mn-cs"/>
                </a:rPr>
                <a:t>Regulation as a trigger</a:t>
              </a:r>
            </a:p>
          </p:txBody>
        </p:sp>
      </p:grpSp>
      <p:grpSp>
        <p:nvGrpSpPr>
          <p:cNvPr id="30" name="Group 29">
            <a:extLst>
              <a:ext uri="{FF2B5EF4-FFF2-40B4-BE49-F238E27FC236}">
                <a16:creationId xmlns:a16="http://schemas.microsoft.com/office/drawing/2014/main" id="{42D255D9-64BE-7FA1-BA59-D613C39115C6}"/>
              </a:ext>
            </a:extLst>
          </p:cNvPr>
          <p:cNvGrpSpPr/>
          <p:nvPr/>
        </p:nvGrpSpPr>
        <p:grpSpPr>
          <a:xfrm>
            <a:off x="8155808" y="1823643"/>
            <a:ext cx="2246514" cy="1776475"/>
            <a:chOff x="7779945" y="1851376"/>
            <a:chExt cx="2246514" cy="1776475"/>
          </a:xfrm>
        </p:grpSpPr>
        <p:pic>
          <p:nvPicPr>
            <p:cNvPr id="31" name="Picture 10" descr="capabilities icon">
              <a:extLst>
                <a:ext uri="{FF2B5EF4-FFF2-40B4-BE49-F238E27FC236}">
                  <a16:creationId xmlns:a16="http://schemas.microsoft.com/office/drawing/2014/main" id="{1E4A6407-5D9F-9CAC-45A0-2B761709ED83}"/>
                </a:ext>
              </a:extLst>
            </p:cNvPr>
            <p:cNvPicPr>
              <a:picLocks noChangeAspect="1" noChangeArrowheads="1"/>
            </p:cNvPicPr>
            <p:nvPr/>
          </p:nvPicPr>
          <p:blipFill>
            <a:blip r:embed="rId9">
              <a:duotone>
                <a:schemeClr val="accent2">
                  <a:shade val="45000"/>
                  <a:satMod val="135000"/>
                </a:schemeClr>
                <a:prstClr val="white"/>
              </a:duotone>
            </a:blip>
            <a:srcRect/>
            <a:stretch>
              <a:fillRect/>
            </a:stretch>
          </p:blipFill>
          <p:spPr>
            <a:xfrm>
              <a:off x="8309202" y="1851376"/>
              <a:ext cx="1188000" cy="1188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14C206B-F4BB-8D12-7CF5-1AFC1D41EEAA}"/>
                </a:ext>
              </a:extLst>
            </p:cNvPr>
            <p:cNvSpPr txBox="1"/>
            <p:nvPr/>
          </p:nvSpPr>
          <p:spPr>
            <a:xfrm>
              <a:off x="7779945" y="2981520"/>
              <a:ext cx="22465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2060"/>
                  </a:solidFill>
                  <a:effectLst/>
                  <a:uLnTx/>
                  <a:uFillTx/>
                  <a:latin typeface="Verdana" panose="020B0604030504040204" pitchFamily="34" charset="0"/>
                  <a:ea typeface="Verdana" panose="020B0604030504040204" pitchFamily="34" charset="0"/>
                  <a:cs typeface="+mn-cs"/>
                </a:rPr>
                <a:t>Building internal capabilities</a:t>
              </a:r>
            </a:p>
          </p:txBody>
        </p:sp>
      </p:grpSp>
      <p:grpSp>
        <p:nvGrpSpPr>
          <p:cNvPr id="33" name="Group 32">
            <a:extLst>
              <a:ext uri="{FF2B5EF4-FFF2-40B4-BE49-F238E27FC236}">
                <a16:creationId xmlns:a16="http://schemas.microsoft.com/office/drawing/2014/main" id="{1D8D2BA8-DAEC-BFBC-5803-137FA362AF4F}"/>
              </a:ext>
            </a:extLst>
          </p:cNvPr>
          <p:cNvGrpSpPr/>
          <p:nvPr/>
        </p:nvGrpSpPr>
        <p:grpSpPr>
          <a:xfrm>
            <a:off x="6925840" y="3841502"/>
            <a:ext cx="2246514" cy="1670840"/>
            <a:chOff x="6084692" y="3460441"/>
            <a:chExt cx="2246514" cy="1670840"/>
          </a:xfrm>
        </p:grpSpPr>
        <p:pic>
          <p:nvPicPr>
            <p:cNvPr id="34" name="Picture 12" descr="gap analysis icon">
              <a:extLst>
                <a:ext uri="{FF2B5EF4-FFF2-40B4-BE49-F238E27FC236}">
                  <a16:creationId xmlns:a16="http://schemas.microsoft.com/office/drawing/2014/main" id="{B736EF8D-1D09-9BDD-7175-0472DFF26D92}"/>
                </a:ext>
              </a:extLst>
            </p:cNvPr>
            <p:cNvPicPr>
              <a:picLocks noChangeAspect="1" noChangeArrowheads="1"/>
            </p:cNvPicPr>
            <p:nvPr/>
          </p:nvPicPr>
          <p:blipFill>
            <a:blip r:embed="rId10">
              <a:duotone>
                <a:schemeClr val="accent2">
                  <a:shade val="45000"/>
                  <a:satMod val="135000"/>
                </a:schemeClr>
                <a:prstClr val="white"/>
              </a:duotone>
            </a:blip>
            <a:srcRect/>
            <a:stretch>
              <a:fillRect/>
            </a:stretch>
          </p:blipFill>
          <p:spPr>
            <a:xfrm>
              <a:off x="6547950" y="3460441"/>
              <a:ext cx="1319999" cy="131999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0482BE1-56B0-065D-5695-82D87566556C}"/>
                </a:ext>
              </a:extLst>
            </p:cNvPr>
            <p:cNvSpPr txBox="1"/>
            <p:nvPr/>
          </p:nvSpPr>
          <p:spPr>
            <a:xfrm>
              <a:off x="6084692" y="4484950"/>
              <a:ext cx="22465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2060"/>
                  </a:solidFill>
                  <a:effectLst/>
                  <a:uLnTx/>
                  <a:uFillTx/>
                  <a:latin typeface="Verdana" panose="020B0604030504040204" pitchFamily="34" charset="0"/>
                  <a:ea typeface="Verdana" panose="020B0604030504040204" pitchFamily="34" charset="0"/>
                  <a:cs typeface="+mn-cs"/>
                </a:rPr>
                <a:t>Understanding regulatory gaps</a:t>
              </a:r>
            </a:p>
          </p:txBody>
        </p:sp>
      </p:grpSp>
    </p:spTree>
    <p:extLst>
      <p:ext uri="{BB962C8B-B14F-4D97-AF65-F5344CB8AC3E}">
        <p14:creationId xmlns:p14="http://schemas.microsoft.com/office/powerpoint/2010/main" val="330555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bg/>
                                          </p:spTgt>
                                        </p:tgtEl>
                                        <p:attrNameLst>
                                          <p:attrName>style.visibility</p:attrName>
                                        </p:attrNameLst>
                                      </p:cBhvr>
                                      <p:to>
                                        <p:strVal val="visible"/>
                                      </p:to>
                                    </p:set>
                                    <p:animEffect transition="in" filter="fade">
                                      <p:cBhvr>
                                        <p:cTn id="11" dur="500"/>
                                        <p:tgtEl>
                                          <p:spTgt spid="18">
                                            <p:bg/>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1">
                                            <p:bg/>
                                          </p:spTgt>
                                        </p:tgtEl>
                                        <p:attrNameLst>
                                          <p:attrName>style.visibility</p:attrName>
                                        </p:attrNameLst>
                                      </p:cBhvr>
                                      <p:to>
                                        <p:strVal val="visible"/>
                                      </p:to>
                                    </p:set>
                                    <p:animEffect transition="in" filter="fade">
                                      <p:cBhvr>
                                        <p:cTn id="14" dur="500"/>
                                        <p:tgtEl>
                                          <p:spTgt spid="21">
                                            <p:bg/>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4">
                                            <p:bg/>
                                          </p:spTgt>
                                        </p:tgtEl>
                                        <p:attrNameLst>
                                          <p:attrName>style.visibility</p:attrName>
                                        </p:attrNameLst>
                                      </p:cBhvr>
                                      <p:to>
                                        <p:strVal val="visible"/>
                                      </p:to>
                                    </p:set>
                                    <p:animEffect transition="in" filter="fade">
                                      <p:cBhvr>
                                        <p:cTn id="17" dur="500"/>
                                        <p:tgtEl>
                                          <p:spTgt spid="2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bg/>
                                          </p:spTgt>
                                        </p:tgtEl>
                                        <p:attrNameLst>
                                          <p:attrName>style.visibility</p:attrName>
                                        </p:attrNameLst>
                                      </p:cBhvr>
                                      <p:to>
                                        <p:strVal val="visible"/>
                                      </p:to>
                                    </p:set>
                                    <p:animEffect transition="in" filter="fade">
                                      <p:cBhvr>
                                        <p:cTn id="26" dur="500"/>
                                        <p:tgtEl>
                                          <p:spTgt spid="27">
                                            <p:bg/>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0">
                                            <p:bg/>
                                          </p:spTgt>
                                        </p:tgtEl>
                                        <p:attrNameLst>
                                          <p:attrName>style.visibility</p:attrName>
                                        </p:attrNameLst>
                                      </p:cBhvr>
                                      <p:to>
                                        <p:strVal val="visible"/>
                                      </p:to>
                                    </p:set>
                                    <p:animEffect transition="in" filter="fade">
                                      <p:cBhvr>
                                        <p:cTn id="29" dur="500"/>
                                        <p:tgtEl>
                                          <p:spTgt spid="30">
                                            <p:bg/>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3">
                                            <p:bg/>
                                          </p:spTgt>
                                        </p:tgtEl>
                                        <p:attrNameLst>
                                          <p:attrName>style.visibility</p:attrName>
                                        </p:attrNameLst>
                                      </p:cBhvr>
                                      <p:to>
                                        <p:strVal val="visible"/>
                                      </p:to>
                                    </p:set>
                                    <p:animEffect transition="in" filter="fade">
                                      <p:cBhvr>
                                        <p:cTn id="32" dur="500"/>
                                        <p:tgtEl>
                                          <p:spTgt spid="3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2078349" y="2493729"/>
            <a:ext cx="8408068"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What does the future hold?</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175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Slide Number Placeholder 2">
            <a:extLst>
              <a:ext uri="{FF2B5EF4-FFF2-40B4-BE49-F238E27FC236}">
                <a16:creationId xmlns:a16="http://schemas.microsoft.com/office/drawing/2014/main" id="{8F538310-2F4D-4355-EF0B-49FBC22078FF}"/>
              </a:ext>
            </a:extLst>
          </p:cNvPr>
          <p:cNvSpPr txBox="1">
            <a:spLocks/>
          </p:cNvSpPr>
          <p:nvPr/>
        </p:nvSpPr>
        <p:spPr>
          <a:xfrm>
            <a:off x="223908"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GB" sz="1000" b="0" i="0" u="none" strike="noStrike" kern="1200" cap="none" spc="0" normalizeH="0" baseline="0" noProof="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10" name="Diagram 9">
            <a:extLst>
              <a:ext uri="{FF2B5EF4-FFF2-40B4-BE49-F238E27FC236}">
                <a16:creationId xmlns:a16="http://schemas.microsoft.com/office/drawing/2014/main" id="{578691D8-5B1D-4AFF-9150-151DC1FDF1E4}"/>
              </a:ext>
            </a:extLst>
          </p:cNvPr>
          <p:cNvGraphicFramePr/>
          <p:nvPr/>
        </p:nvGraphicFramePr>
        <p:xfrm>
          <a:off x="5543017" y="1465565"/>
          <a:ext cx="8043722" cy="3638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4" name="Picture 33">
            <a:extLst>
              <a:ext uri="{FF2B5EF4-FFF2-40B4-BE49-F238E27FC236}">
                <a16:creationId xmlns:a16="http://schemas.microsoft.com/office/drawing/2014/main" id="{D0CD1559-26CB-491B-A608-15301DA46250}"/>
              </a:ext>
            </a:extLst>
          </p:cNvPr>
          <p:cNvPicPr>
            <a:picLocks noChangeAspect="1"/>
          </p:cNvPicPr>
          <p:nvPr/>
        </p:nvPicPr>
        <p:blipFill>
          <a:blip r:embed="rId9"/>
          <a:stretch>
            <a:fillRect/>
          </a:stretch>
        </p:blipFill>
        <p:spPr>
          <a:xfrm>
            <a:off x="10152928" y="6042791"/>
            <a:ext cx="1983654" cy="554570"/>
          </a:xfrm>
          <a:prstGeom prst="rect">
            <a:avLst/>
          </a:prstGeom>
        </p:spPr>
      </p:pic>
      <p:sp>
        <p:nvSpPr>
          <p:cNvPr id="587" name="TextBox 586">
            <a:extLst>
              <a:ext uri="{FF2B5EF4-FFF2-40B4-BE49-F238E27FC236}">
                <a16:creationId xmlns:a16="http://schemas.microsoft.com/office/drawing/2014/main" id="{533250D4-6180-6BF4-A190-1CAC97B745F4}"/>
              </a:ext>
            </a:extLst>
          </p:cNvPr>
          <p:cNvSpPr txBox="1"/>
          <p:nvPr/>
        </p:nvSpPr>
        <p:spPr>
          <a:xfrm>
            <a:off x="111819" y="1296333"/>
            <a:ext cx="7090259" cy="3539430"/>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In addition to the mentioned technologies, we are also focusing 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3C71"/>
              </a:solidFill>
              <a:effectLst/>
              <a:uLnTx/>
              <a:uFillTx/>
              <a:latin typeface="Verdana"/>
              <a:ea typeface="Verdan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We are expecting to explore more tokenisation use cases in asset management and support our policy colleagues</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srgbClr val="003C71"/>
              </a:solidFill>
              <a:effectLst/>
              <a:uLnTx/>
              <a:uFillTx/>
              <a:latin typeface="Verdana"/>
              <a:ea typeface="Verdan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Futures of Digital Identity with the DRCF</a:t>
            </a:r>
            <a:endParaRPr kumimoji="0" lang="en-GB" sz="1800" b="0" i="0" u="none" strike="noStrike" kern="1200" cap="none" spc="0" normalizeH="0" baseline="0" noProof="0" dirty="0">
              <a:ln>
                <a:noFill/>
              </a:ln>
              <a:solidFill>
                <a:srgbClr val="000000"/>
              </a:solidFill>
              <a:effectLst/>
              <a:uLnTx/>
              <a:uFillTx/>
              <a:latin typeface="Arial" panose="020B0604020202020204"/>
              <a:ea typeface="Verdan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srgbClr val="003C71"/>
              </a:solidFill>
              <a:effectLst/>
              <a:uLnTx/>
              <a:uFillTx/>
              <a:latin typeface="Verdana"/>
              <a:ea typeface="Verdan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Follow-up work on quantum computing, focused on the regulatory gaps </a:t>
            </a:r>
            <a:endParaRPr kumimoji="0" lang="en-GB" sz="1800" b="0" i="0" u="none" strike="noStrike" kern="1200" cap="none" spc="0" normalizeH="0" baseline="0" noProof="0" dirty="0">
              <a:ln>
                <a:noFill/>
              </a:ln>
              <a:solidFill>
                <a:srgbClr val="000000"/>
              </a:solidFill>
              <a:effectLst/>
              <a:uLnTx/>
              <a:uFillTx/>
              <a:latin typeface="Arial" panose="020B0604020202020204"/>
              <a:ea typeface="Verdan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endParaRPr kumimoji="0" lang="en-GB" sz="1600" b="0" i="0" u="none" strike="noStrike" kern="1200" cap="none" spc="0" normalizeH="0" baseline="0" noProof="0" dirty="0">
              <a:ln>
                <a:noFill/>
              </a:ln>
              <a:solidFill>
                <a:srgbClr val="003C71"/>
              </a:solidFill>
              <a:effectLst/>
              <a:uLnTx/>
              <a:uFillTx/>
              <a:latin typeface="Verdana"/>
              <a:ea typeface="Verdan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Work on Artificial Intelligence (AI) will continue, building on the recently published Feedback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003C71"/>
              </a:solidFill>
              <a:effectLst/>
              <a:uLnTx/>
              <a:uFillTx/>
              <a:latin typeface="Verdana"/>
              <a:ea typeface="Verdana"/>
              <a:cs typeface="+mn-cs"/>
            </a:endParaRPr>
          </a:p>
        </p:txBody>
      </p:sp>
      <p:sp>
        <p:nvSpPr>
          <p:cNvPr id="601" name="TextBox 1">
            <a:extLst>
              <a:ext uri="{FF2B5EF4-FFF2-40B4-BE49-F238E27FC236}">
                <a16:creationId xmlns:a16="http://schemas.microsoft.com/office/drawing/2014/main" id="{23483E22-7030-3484-DCB5-D73CC770B47F}"/>
              </a:ext>
            </a:extLst>
          </p:cNvPr>
          <p:cNvSpPr txBox="1"/>
          <p:nvPr/>
        </p:nvSpPr>
        <p:spPr>
          <a:xfrm>
            <a:off x="472766" y="556899"/>
            <a:ext cx="8974902" cy="36933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3C71"/>
                </a:solidFill>
                <a:effectLst/>
                <a:uLnTx/>
                <a:uFillTx/>
                <a:latin typeface="Verdana"/>
                <a:ea typeface="Verdana"/>
                <a:cs typeface="+mn-cs"/>
              </a:rPr>
              <a:t>Future Plans</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7" name="TextBox 666">
            <a:extLst>
              <a:ext uri="{FF2B5EF4-FFF2-40B4-BE49-F238E27FC236}">
                <a16:creationId xmlns:a16="http://schemas.microsoft.com/office/drawing/2014/main" id="{21E63AAF-A52F-A51F-8582-00B40CE43053}"/>
              </a:ext>
            </a:extLst>
          </p:cNvPr>
          <p:cNvSpPr txBox="1"/>
          <p:nvPr/>
        </p:nvSpPr>
        <p:spPr>
          <a:xfrm>
            <a:off x="218766" y="5413806"/>
            <a:ext cx="7304748" cy="83099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003C71"/>
                </a:solidFill>
                <a:effectLst/>
                <a:uLnTx/>
                <a:uFillTx/>
                <a:latin typeface="Verdana"/>
                <a:ea typeface="Verdana"/>
                <a:cs typeface="+mn-cs"/>
              </a:rPr>
              <a:t>If you would like to provide input into our work programme, or have ideas on areas we should explore,  please do not hesitate to reach out to emergingtech@fca.org.uk</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55750211"/>
      </p:ext>
    </p:extLst>
  </p:cSld>
  <p:clrMapOvr>
    <a:masterClrMapping/>
  </p:clrMapOvr>
  <mc:AlternateContent xmlns:mc="http://schemas.openxmlformats.org/markup-compatibility/2006" xmlns:p14="http://schemas.microsoft.com/office/powerpoint/2010/main">
    <mc:Choice Requires="p14">
      <p:transition spd="slow" p14:dur="2000" advTm="31370"/>
    </mc:Choice>
    <mc:Fallback xmlns="">
      <p:transition spd="slow" advTm="3137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2078349" y="2493729"/>
            <a:ext cx="8408068"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Any Questions?</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84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E8F643-E4BE-E543-868B-97D6F154A76F}"/>
              </a:ext>
            </a:extLst>
          </p:cNvPr>
          <p:cNvSpPr txBox="1">
            <a:spLocks/>
          </p:cNvSpPr>
          <p:nvPr/>
        </p:nvSpPr>
        <p:spPr>
          <a:xfrm>
            <a:off x="1312114"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6E941E58-00DB-8545-A14F-64D3D5A51B95}"/>
              </a:ext>
            </a:extLst>
          </p:cNvPr>
          <p:cNvSpPr txBox="1"/>
          <p:nvPr/>
        </p:nvSpPr>
        <p:spPr>
          <a:xfrm>
            <a:off x="395462" y="1801247"/>
            <a:ext cx="10726585" cy="27084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purpose of looking at the future is to </a:t>
            </a:r>
            <a:r>
              <a:rPr kumimoji="0" lang="en-GB" sz="4400" b="1" i="0" u="sng"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disturb</a:t>
            </a:r>
            <a:r>
              <a:rPr kumimoji="0" lang="en-GB" sz="4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 the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1"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Gaston Berger</a:t>
            </a:r>
          </a:p>
        </p:txBody>
      </p:sp>
    </p:spTree>
    <p:extLst>
      <p:ext uri="{BB962C8B-B14F-4D97-AF65-F5344CB8AC3E}">
        <p14:creationId xmlns:p14="http://schemas.microsoft.com/office/powerpoint/2010/main" val="121896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3" name="Slide Number Placeholder 2">
            <a:extLst>
              <a:ext uri="{FF2B5EF4-FFF2-40B4-BE49-F238E27FC236}">
                <a16:creationId xmlns:a16="http://schemas.microsoft.com/office/drawing/2014/main" id="{D6FBBDE8-EFDF-47E7-9EC1-571A8A4E453B}"/>
              </a:ext>
            </a:extLst>
          </p:cNvPr>
          <p:cNvSpPr txBox="1">
            <a:spLocks/>
          </p:cNvSpPr>
          <p:nvPr/>
        </p:nvSpPr>
        <p:spPr>
          <a:xfrm>
            <a:off x="1312114"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0" normalizeH="0" baseline="0" noProof="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55" name="TextBox 54">
            <a:extLst>
              <a:ext uri="{FF2B5EF4-FFF2-40B4-BE49-F238E27FC236}">
                <a16:creationId xmlns:a16="http://schemas.microsoft.com/office/drawing/2014/main" id="{5CF95590-2A1C-4F13-A536-C3D47E3971A5}"/>
              </a:ext>
            </a:extLst>
          </p:cNvPr>
          <p:cNvSpPr txBox="1"/>
          <p:nvPr/>
        </p:nvSpPr>
        <p:spPr>
          <a:xfrm>
            <a:off x="1168504" y="750477"/>
            <a:ext cx="8415163"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FF515D"/>
              </a:buClr>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Why should regulators engage with innovation?</a:t>
            </a:r>
          </a:p>
        </p:txBody>
      </p:sp>
      <p:sp>
        <p:nvSpPr>
          <p:cNvPr id="58" name="TextBox 57">
            <a:extLst>
              <a:ext uri="{FF2B5EF4-FFF2-40B4-BE49-F238E27FC236}">
                <a16:creationId xmlns:a16="http://schemas.microsoft.com/office/drawing/2014/main" id="{F55BFE3B-1A6C-406C-B597-C9A847EB9904}"/>
              </a:ext>
            </a:extLst>
          </p:cNvPr>
          <p:cNvSpPr txBox="1"/>
          <p:nvPr/>
        </p:nvSpPr>
        <p:spPr>
          <a:xfrm>
            <a:off x="1167628" y="3824871"/>
            <a:ext cx="2160000" cy="1496430"/>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Improving Competition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Creating an innovative environment could increase competition and lead to better consumer choice​</a:t>
            </a:r>
          </a:p>
        </p:txBody>
      </p:sp>
      <p:sp>
        <p:nvSpPr>
          <p:cNvPr id="59" name="TextBox 58">
            <a:extLst>
              <a:ext uri="{FF2B5EF4-FFF2-40B4-BE49-F238E27FC236}">
                <a16:creationId xmlns:a16="http://schemas.microsoft.com/office/drawing/2014/main" id="{BCBB0254-ED67-41D1-B338-B9D30EE91151}"/>
              </a:ext>
            </a:extLst>
          </p:cNvPr>
          <p:cNvSpPr txBox="1"/>
          <p:nvPr/>
        </p:nvSpPr>
        <p:spPr>
          <a:xfrm>
            <a:off x="3710265" y="3824871"/>
            <a:ext cx="2160000" cy="149642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Strategic Foresight​</a:t>
            </a: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endPar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A deeper understanding of technology and its market implications can enable a more 'future-proof' perspective  ​</a:t>
            </a:r>
          </a:p>
        </p:txBody>
      </p:sp>
      <p:sp>
        <p:nvSpPr>
          <p:cNvPr id="60" name="TextBox 59">
            <a:extLst>
              <a:ext uri="{FF2B5EF4-FFF2-40B4-BE49-F238E27FC236}">
                <a16:creationId xmlns:a16="http://schemas.microsoft.com/office/drawing/2014/main" id="{8DC9CC96-B0F7-45CD-B2A9-F0E75ED95151}"/>
              </a:ext>
            </a:extLst>
          </p:cNvPr>
          <p:cNvSpPr txBox="1"/>
          <p:nvPr/>
        </p:nvSpPr>
        <p:spPr>
          <a:xfrm>
            <a:off x="6365862" y="3841610"/>
            <a:ext cx="2160000" cy="1485107"/>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Opportunity and Risk Identification​</a:t>
            </a:r>
            <a:endParaRPr kumimoji="0" lang="en-GB" sz="1200" b="0" i="0" u="none" strike="noStrike" kern="1200" cap="none" spc="0" normalizeH="0" baseline="0" noProof="0">
              <a:ln>
                <a:noFill/>
              </a:ln>
              <a:solidFill>
                <a:prstClr val="white"/>
              </a:solidFill>
              <a:effectLst/>
              <a:uLnTx/>
              <a:uFillTx/>
              <a:latin typeface="Verdana"/>
              <a:ea typeface="Verdana"/>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Higher exposure to innovation can lead to being better equipped</a:t>
            </a:r>
            <a:b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to spot opportunities</a:t>
            </a:r>
            <a:b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and risks ​</a:t>
            </a:r>
          </a:p>
        </p:txBody>
      </p:sp>
      <p:sp>
        <p:nvSpPr>
          <p:cNvPr id="61" name="TextBox 60">
            <a:extLst>
              <a:ext uri="{FF2B5EF4-FFF2-40B4-BE49-F238E27FC236}">
                <a16:creationId xmlns:a16="http://schemas.microsoft.com/office/drawing/2014/main" id="{478197D1-4177-43B1-981E-08575B83D9D8}"/>
              </a:ext>
            </a:extLst>
          </p:cNvPr>
          <p:cNvSpPr txBox="1"/>
          <p:nvPr/>
        </p:nvSpPr>
        <p:spPr>
          <a:xfrm>
            <a:off x="8904288" y="3821651"/>
            <a:ext cx="2159999" cy="149642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Self-Innovation​</a:t>
            </a: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endPar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
                <a:srgbClr val="FF515D"/>
              </a:buClr>
              <a:buSzTx/>
              <a:buFontTx/>
              <a:buNone/>
              <a:tabLst/>
              <a:defRPr/>
            </a:pPr>
            <a:r>
              <a:rPr kumimoji="0" lang="en-GB" sz="12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Regulators can benefit from applying these new insights into developing and implementing new technological solutions​</a:t>
            </a:r>
          </a:p>
        </p:txBody>
      </p:sp>
      <p:sp>
        <p:nvSpPr>
          <p:cNvPr id="62" name="Rectangle 61">
            <a:extLst>
              <a:ext uri="{FF2B5EF4-FFF2-40B4-BE49-F238E27FC236}">
                <a16:creationId xmlns:a16="http://schemas.microsoft.com/office/drawing/2014/main" id="{05F6A85B-2624-4A5B-A769-EEC072F7CD23}"/>
              </a:ext>
            </a:extLst>
          </p:cNvPr>
          <p:cNvSpPr/>
          <p:nvPr/>
        </p:nvSpPr>
        <p:spPr>
          <a:xfrm>
            <a:off x="6365862" y="3554569"/>
            <a:ext cx="216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4FC5F9BF-D411-4A18-9960-3A84F7D797B8}"/>
              </a:ext>
            </a:extLst>
          </p:cNvPr>
          <p:cNvSpPr/>
          <p:nvPr/>
        </p:nvSpPr>
        <p:spPr>
          <a:xfrm>
            <a:off x="8908503" y="3554569"/>
            <a:ext cx="216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2A2BD183-DAC0-48F7-851F-3FEDE3686DB0}"/>
              </a:ext>
            </a:extLst>
          </p:cNvPr>
          <p:cNvSpPr/>
          <p:nvPr/>
        </p:nvSpPr>
        <p:spPr>
          <a:xfrm>
            <a:off x="3710265" y="3554569"/>
            <a:ext cx="216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9E5BE542-9CA6-4C4F-B0B7-B65792FAEC63}"/>
              </a:ext>
            </a:extLst>
          </p:cNvPr>
          <p:cNvSpPr/>
          <p:nvPr/>
        </p:nvSpPr>
        <p:spPr>
          <a:xfrm>
            <a:off x="1167628" y="3554569"/>
            <a:ext cx="2160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66" name="Straight Arrow Connector 65">
            <a:extLst>
              <a:ext uri="{FF2B5EF4-FFF2-40B4-BE49-F238E27FC236}">
                <a16:creationId xmlns:a16="http://schemas.microsoft.com/office/drawing/2014/main" id="{DD30978B-A1AF-44DF-9D19-8DCA87334DF1}"/>
              </a:ext>
            </a:extLst>
          </p:cNvPr>
          <p:cNvCxnSpPr>
            <a:cxnSpLocks/>
          </p:cNvCxnSpPr>
          <p:nvPr/>
        </p:nvCxnSpPr>
        <p:spPr>
          <a:xfrm flipV="1">
            <a:off x="1167628" y="5536455"/>
            <a:ext cx="9896659" cy="10606"/>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C122E26-9D59-4902-9D76-E41E1E03DE57}"/>
              </a:ext>
            </a:extLst>
          </p:cNvPr>
          <p:cNvPicPr>
            <a:picLocks noChangeAspect="1"/>
          </p:cNvPicPr>
          <p:nvPr/>
        </p:nvPicPr>
        <p:blipFill rotWithShape="1">
          <a:blip r:embed="rId4"/>
          <a:srcRect l="81767" b="83002"/>
          <a:stretch/>
        </p:blipFill>
        <p:spPr>
          <a:xfrm>
            <a:off x="10420952" y="0"/>
            <a:ext cx="1771048" cy="925299"/>
          </a:xfrm>
          <a:prstGeom prst="rect">
            <a:avLst/>
          </a:prstGeom>
        </p:spPr>
      </p:pic>
      <p:pic>
        <p:nvPicPr>
          <p:cNvPr id="4" name="Graphic 3" descr="Credit card with solid fill">
            <a:extLst>
              <a:ext uri="{FF2B5EF4-FFF2-40B4-BE49-F238E27FC236}">
                <a16:creationId xmlns:a16="http://schemas.microsoft.com/office/drawing/2014/main" id="{A1FE30C2-078D-4EBA-A421-C2F8D91EAA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5660" y="2148691"/>
            <a:ext cx="1290529" cy="1290529"/>
          </a:xfrm>
          <a:prstGeom prst="rect">
            <a:avLst/>
          </a:prstGeom>
        </p:spPr>
      </p:pic>
      <p:pic>
        <p:nvPicPr>
          <p:cNvPr id="26" name="Graphic 25" descr="Eye Scan with solid fill">
            <a:extLst>
              <a:ext uri="{FF2B5EF4-FFF2-40B4-BE49-F238E27FC236}">
                <a16:creationId xmlns:a16="http://schemas.microsoft.com/office/drawing/2014/main" id="{F6CC71E2-7154-45B6-B4DB-D743A1DE13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45000" y="2185647"/>
            <a:ext cx="1290529" cy="1290529"/>
          </a:xfrm>
          <a:prstGeom prst="rect">
            <a:avLst/>
          </a:prstGeom>
        </p:spPr>
      </p:pic>
      <p:pic>
        <p:nvPicPr>
          <p:cNvPr id="71" name="Graphic 70" descr="Magnifying glass with solid fill">
            <a:extLst>
              <a:ext uri="{FF2B5EF4-FFF2-40B4-BE49-F238E27FC236}">
                <a16:creationId xmlns:a16="http://schemas.microsoft.com/office/drawing/2014/main" id="{358BD863-BA69-47ED-B867-8112660F58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268" y="2215469"/>
            <a:ext cx="1167949" cy="1167949"/>
          </a:xfrm>
          <a:prstGeom prst="rect">
            <a:avLst/>
          </a:prstGeom>
        </p:spPr>
      </p:pic>
      <p:pic>
        <p:nvPicPr>
          <p:cNvPr id="73" name="Graphic 72" descr="Lightbulb and gear with solid fill">
            <a:extLst>
              <a:ext uri="{FF2B5EF4-FFF2-40B4-BE49-F238E27FC236}">
                <a16:creationId xmlns:a16="http://schemas.microsoft.com/office/drawing/2014/main" id="{A35F529C-8E35-4627-9BB4-7481ECAC63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15412" y="2241185"/>
            <a:ext cx="1105540" cy="1105540"/>
          </a:xfrm>
          <a:prstGeom prst="rect">
            <a:avLst/>
          </a:prstGeom>
        </p:spPr>
      </p:pic>
      <p:pic>
        <p:nvPicPr>
          <p:cNvPr id="2" name="Picture 1">
            <a:extLst>
              <a:ext uri="{FF2B5EF4-FFF2-40B4-BE49-F238E27FC236}">
                <a16:creationId xmlns:a16="http://schemas.microsoft.com/office/drawing/2014/main" id="{4673ED03-FC28-6705-A33F-DB4291A0C2E1}"/>
              </a:ext>
            </a:extLst>
          </p:cNvPr>
          <p:cNvPicPr>
            <a:picLocks noChangeAspect="1"/>
          </p:cNvPicPr>
          <p:nvPr/>
        </p:nvPicPr>
        <p:blipFill>
          <a:blip r:embed="rId13"/>
          <a:stretch>
            <a:fillRect/>
          </a:stretch>
        </p:blipFill>
        <p:spPr>
          <a:xfrm>
            <a:off x="10152928" y="6042791"/>
            <a:ext cx="1983654" cy="554570"/>
          </a:xfrm>
          <a:prstGeom prst="rect">
            <a:avLst/>
          </a:prstGeom>
        </p:spPr>
      </p:pic>
    </p:spTree>
    <p:extLst>
      <p:ext uri="{BB962C8B-B14F-4D97-AF65-F5344CB8AC3E}">
        <p14:creationId xmlns:p14="http://schemas.microsoft.com/office/powerpoint/2010/main" val="189093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822856"/>
            <a:ext cx="832570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FCA Innovation Department</a:t>
            </a:r>
          </a:p>
        </p:txBody>
      </p:sp>
      <p:pic>
        <p:nvPicPr>
          <p:cNvPr id="41" name="Picture 40">
            <a:extLst>
              <a:ext uri="{FF2B5EF4-FFF2-40B4-BE49-F238E27FC236}">
                <a16:creationId xmlns:a16="http://schemas.microsoft.com/office/drawing/2014/main" id="{32B0E37E-E210-4D7D-8B6A-278964476C8B}"/>
              </a:ext>
            </a:extLst>
          </p:cNvPr>
          <p:cNvPicPr>
            <a:picLocks noChangeAspect="1"/>
          </p:cNvPicPr>
          <p:nvPr/>
        </p:nvPicPr>
        <p:blipFill rotWithShape="1">
          <a:blip r:embed="rId4"/>
          <a:srcRect l="81767" b="83002"/>
          <a:stretch/>
        </p:blipFill>
        <p:spPr>
          <a:xfrm>
            <a:off x="10420952" y="0"/>
            <a:ext cx="1771048" cy="925299"/>
          </a:xfrm>
          <a:prstGeom prst="rect">
            <a:avLst/>
          </a:prstGeom>
        </p:spPr>
      </p:pic>
      <p:sp>
        <p:nvSpPr>
          <p:cNvPr id="42" name="Slide Number Placeholder 3">
            <a:extLst>
              <a:ext uri="{FF2B5EF4-FFF2-40B4-BE49-F238E27FC236}">
                <a16:creationId xmlns:a16="http://schemas.microsoft.com/office/drawing/2014/main" id="{97B95D2B-48A9-4BFE-908B-B0344A39E84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473C3-C4B1-7D48-9A80-DFF964943B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C42E602E-D7F7-46B6-A92B-080FCBA8C821}"/>
              </a:ext>
            </a:extLst>
          </p:cNvPr>
          <p:cNvSpPr txBox="1"/>
          <p:nvPr/>
        </p:nvSpPr>
        <p:spPr>
          <a:xfrm>
            <a:off x="928102" y="1505934"/>
            <a:ext cx="8173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The FCA’s Innovation department has three core roles:</a:t>
            </a:r>
          </a:p>
        </p:txBody>
      </p:sp>
      <p:sp>
        <p:nvSpPr>
          <p:cNvPr id="44" name="TextBox 43">
            <a:extLst>
              <a:ext uri="{FF2B5EF4-FFF2-40B4-BE49-F238E27FC236}">
                <a16:creationId xmlns:a16="http://schemas.microsoft.com/office/drawing/2014/main" id="{2E10BF21-F60F-4F01-B363-8D4651F8623C}"/>
              </a:ext>
            </a:extLst>
          </p:cNvPr>
          <p:cNvSpPr txBox="1"/>
          <p:nvPr/>
        </p:nvSpPr>
        <p:spPr>
          <a:xfrm>
            <a:off x="2038363" y="2591656"/>
            <a:ext cx="8325700"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white"/>
                </a:solidFill>
                <a:effectLst/>
                <a:uLnTx/>
                <a:uFillTx/>
                <a:latin typeface="Verdana"/>
                <a:ea typeface="Verdana"/>
                <a:cs typeface="+mn-cs"/>
              </a:rPr>
              <a:t>Help </a:t>
            </a:r>
            <a:r>
              <a:rPr kumimoji="0" lang="en-GB" sz="2000" b="0" i="0" u="none" strike="noStrike" kern="1200" cap="none" spc="0" normalizeH="0" baseline="0" noProof="0">
                <a:ln>
                  <a:noFill/>
                </a:ln>
                <a:solidFill>
                  <a:prstClr val="white"/>
                </a:solidFill>
                <a:effectLst/>
                <a:uLnTx/>
                <a:uFillTx/>
                <a:latin typeface="Verdana"/>
                <a:ea typeface="Verdana"/>
                <a:cs typeface="+mn-cs"/>
              </a:rPr>
              <a:t>firms with innovative business models to </a:t>
            </a:r>
            <a:r>
              <a:rPr kumimoji="0" lang="en-GB" sz="2000" b="1" i="0" u="none" strike="noStrike" kern="1200" cap="none" spc="0" normalizeH="0" baseline="0" noProof="0">
                <a:ln>
                  <a:noFill/>
                </a:ln>
                <a:solidFill>
                  <a:prstClr val="white"/>
                </a:solidFill>
                <a:effectLst/>
                <a:uLnTx/>
                <a:uFillTx/>
                <a:latin typeface="Verdana"/>
                <a:ea typeface="Verdana"/>
                <a:cs typeface="+mn-cs"/>
              </a:rPr>
              <a:t>operate </a:t>
            </a:r>
            <a:r>
              <a:rPr kumimoji="0" lang="en-GB" sz="2000" b="0" i="0" u="none" strike="noStrike" kern="1200" cap="none" spc="0" normalizeH="0" baseline="0" noProof="0">
                <a:ln>
                  <a:noFill/>
                </a:ln>
                <a:solidFill>
                  <a:prstClr val="white"/>
                </a:solidFill>
                <a:effectLst/>
                <a:uLnTx/>
                <a:uFillTx/>
                <a:latin typeface="Verdana"/>
                <a:ea typeface="Verdana"/>
                <a:cs typeface="+mn-cs"/>
              </a:rPr>
              <a:t>and </a:t>
            </a:r>
            <a:r>
              <a:rPr kumimoji="0" lang="en-GB" sz="2000" b="1" i="0" u="none" strike="noStrike" kern="1200" cap="none" spc="0" normalizeH="0" baseline="0" noProof="0">
                <a:ln>
                  <a:noFill/>
                </a:ln>
                <a:solidFill>
                  <a:prstClr val="white"/>
                </a:solidFill>
                <a:effectLst/>
                <a:uLnTx/>
                <a:uFillTx/>
                <a:latin typeface="Verdana"/>
                <a:ea typeface="Verdana"/>
                <a:cs typeface="+mn-cs"/>
              </a:rPr>
              <a:t>develop </a:t>
            </a:r>
            <a:r>
              <a:rPr kumimoji="0" lang="en-GB" sz="2000" b="0" i="0" u="none" strike="noStrike" kern="1200" cap="none" spc="0" normalizeH="0" baseline="0" noProof="0">
                <a:ln>
                  <a:noFill/>
                </a:ln>
                <a:solidFill>
                  <a:prstClr val="white"/>
                </a:solidFill>
                <a:effectLst/>
                <a:uLnTx/>
                <a:uFillTx/>
                <a:latin typeface="Verdana"/>
                <a:ea typeface="Verdana"/>
                <a:cs typeface="+mn-cs"/>
              </a:rPr>
              <a:t>in the regulatory context.</a:t>
            </a:r>
          </a:p>
        </p:txBody>
      </p:sp>
      <p:sp>
        <p:nvSpPr>
          <p:cNvPr id="45" name="TextBox 44">
            <a:extLst>
              <a:ext uri="{FF2B5EF4-FFF2-40B4-BE49-F238E27FC236}">
                <a16:creationId xmlns:a16="http://schemas.microsoft.com/office/drawing/2014/main" id="{51BB0F43-1801-4734-BEA9-35FDFC58B78E}"/>
              </a:ext>
            </a:extLst>
          </p:cNvPr>
          <p:cNvSpPr txBox="1"/>
          <p:nvPr/>
        </p:nvSpPr>
        <p:spPr>
          <a:xfrm>
            <a:off x="2044857" y="3802841"/>
            <a:ext cx="8540829" cy="101566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white"/>
                </a:solidFill>
                <a:effectLst/>
                <a:uLnTx/>
                <a:uFillTx/>
                <a:latin typeface="Verdana"/>
                <a:ea typeface="Verdana"/>
                <a:cs typeface="+mn-cs"/>
              </a:rPr>
              <a:t>Support </a:t>
            </a:r>
            <a:r>
              <a:rPr kumimoji="0" lang="en-GB" sz="2000" b="0" i="0" u="none" strike="noStrike" kern="1200" cap="none" spc="0" normalizeH="0" baseline="0" noProof="0">
                <a:ln>
                  <a:noFill/>
                </a:ln>
                <a:solidFill>
                  <a:prstClr val="white"/>
                </a:solidFill>
                <a:effectLst/>
                <a:uLnTx/>
                <a:uFillTx/>
                <a:latin typeface="Verdana"/>
                <a:ea typeface="Verdana"/>
                <a:cs typeface="+mn-cs"/>
              </a:rPr>
              <a:t>the FCA to sustain a regulatory environment that </a:t>
            </a:r>
            <a:r>
              <a:rPr kumimoji="0" lang="en-GB" sz="2000" b="1" i="0" u="none" strike="noStrike" kern="1200" cap="none" spc="0" normalizeH="0" baseline="0" noProof="0">
                <a:ln>
                  <a:noFill/>
                </a:ln>
                <a:solidFill>
                  <a:prstClr val="white"/>
                </a:solidFill>
                <a:effectLst/>
                <a:uLnTx/>
                <a:uFillTx/>
                <a:latin typeface="Verdana"/>
                <a:ea typeface="Verdana"/>
                <a:cs typeface="+mn-cs"/>
              </a:rPr>
              <a:t>facilitates </a:t>
            </a:r>
            <a:r>
              <a:rPr kumimoji="0" lang="en-GB" sz="2000" b="0" i="0" u="none" strike="noStrike" kern="1200" cap="none" spc="0" normalizeH="0" baseline="0" noProof="0">
                <a:ln>
                  <a:noFill/>
                </a:ln>
                <a:solidFill>
                  <a:prstClr val="white"/>
                </a:solidFill>
                <a:effectLst/>
                <a:uLnTx/>
                <a:uFillTx/>
                <a:latin typeface="Verdana"/>
                <a:ea typeface="Verdana"/>
                <a:cs typeface="+mn-cs"/>
              </a:rPr>
              <a:t>innovation but is aware of the potential harm it poses.</a:t>
            </a:r>
          </a:p>
        </p:txBody>
      </p:sp>
      <p:sp>
        <p:nvSpPr>
          <p:cNvPr id="47" name="TextBox 46">
            <a:extLst>
              <a:ext uri="{FF2B5EF4-FFF2-40B4-BE49-F238E27FC236}">
                <a16:creationId xmlns:a16="http://schemas.microsoft.com/office/drawing/2014/main" id="{68835393-50EB-4F5A-B81B-55ADFC320931}"/>
              </a:ext>
            </a:extLst>
          </p:cNvPr>
          <p:cNvSpPr txBox="1"/>
          <p:nvPr/>
        </p:nvSpPr>
        <p:spPr>
          <a:xfrm>
            <a:off x="2044857" y="5043200"/>
            <a:ext cx="8382589" cy="1015663"/>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prstClr val="white"/>
                </a:solidFill>
                <a:effectLst/>
                <a:uLnTx/>
                <a:uFillTx/>
                <a:latin typeface="Verdana"/>
                <a:ea typeface="Verdana"/>
                <a:cs typeface="+mn-cs"/>
              </a:rPr>
              <a:t>Engage </a:t>
            </a:r>
            <a:r>
              <a:rPr kumimoji="0" lang="en-GB" sz="2000" b="0" i="0" u="none" strike="noStrike" kern="1200" cap="none" spc="0" normalizeH="0" baseline="0" noProof="0">
                <a:ln>
                  <a:noFill/>
                </a:ln>
                <a:solidFill>
                  <a:prstClr val="white"/>
                </a:solidFill>
                <a:effectLst/>
                <a:uLnTx/>
                <a:uFillTx/>
                <a:latin typeface="Verdana"/>
                <a:ea typeface="Verdana"/>
                <a:cs typeface="+mn-cs"/>
              </a:rPr>
              <a:t>and </a:t>
            </a:r>
            <a:r>
              <a:rPr kumimoji="0" lang="en-GB" sz="2000" b="1" i="0" u="none" strike="noStrike" kern="1200" cap="none" spc="0" normalizeH="0" baseline="0" noProof="0">
                <a:ln>
                  <a:noFill/>
                </a:ln>
                <a:solidFill>
                  <a:prstClr val="white"/>
                </a:solidFill>
                <a:effectLst/>
                <a:uLnTx/>
                <a:uFillTx/>
                <a:latin typeface="Verdana"/>
                <a:ea typeface="Verdana"/>
                <a:cs typeface="+mn-cs"/>
              </a:rPr>
              <a:t>influence </a:t>
            </a:r>
            <a:r>
              <a:rPr kumimoji="0" lang="en-GB" sz="2000" b="0" i="0" u="none" strike="noStrike" kern="1200" cap="none" spc="0" normalizeH="0" baseline="0" noProof="0">
                <a:ln>
                  <a:noFill/>
                </a:ln>
                <a:solidFill>
                  <a:prstClr val="white"/>
                </a:solidFill>
                <a:effectLst/>
                <a:uLnTx/>
                <a:uFillTx/>
                <a:latin typeface="Verdana"/>
                <a:ea typeface="Verdana"/>
                <a:cs typeface="+mn-cs"/>
              </a:rPr>
              <a:t>at both a national and international level to further </a:t>
            </a:r>
            <a:r>
              <a:rPr kumimoji="0" lang="en-GB" sz="2000" b="1" i="0" u="none" strike="noStrike" kern="1200" cap="none" spc="0" normalizeH="0" baseline="0" noProof="0">
                <a:ln>
                  <a:noFill/>
                </a:ln>
                <a:solidFill>
                  <a:prstClr val="white"/>
                </a:solidFill>
                <a:effectLst/>
                <a:uLnTx/>
                <a:uFillTx/>
                <a:latin typeface="Verdana"/>
                <a:ea typeface="Verdana"/>
                <a:cs typeface="+mn-cs"/>
              </a:rPr>
              <a:t>promote innovation</a:t>
            </a:r>
            <a:r>
              <a:rPr kumimoji="0" lang="en-GB" sz="2000" b="0" i="0" u="none" strike="noStrike" kern="1200" cap="none" spc="0" normalizeH="0" baseline="0" noProof="0">
                <a:ln>
                  <a:noFill/>
                </a:ln>
                <a:solidFill>
                  <a:prstClr val="white"/>
                </a:solidFill>
                <a:effectLst/>
                <a:uLnTx/>
                <a:uFillTx/>
                <a:latin typeface="Verdana"/>
                <a:ea typeface="Verdana"/>
                <a:cs typeface="+mn-cs"/>
              </a:rPr>
              <a:t> in the interest of consumers.</a:t>
            </a:r>
          </a:p>
        </p:txBody>
      </p:sp>
      <p:sp>
        <p:nvSpPr>
          <p:cNvPr id="48" name="TextBox 47">
            <a:extLst>
              <a:ext uri="{FF2B5EF4-FFF2-40B4-BE49-F238E27FC236}">
                <a16:creationId xmlns:a16="http://schemas.microsoft.com/office/drawing/2014/main" id="{09ECA795-1DD3-49C5-8DA8-7916CD44E033}"/>
              </a:ext>
            </a:extLst>
          </p:cNvPr>
          <p:cNvSpPr txBox="1"/>
          <p:nvPr/>
        </p:nvSpPr>
        <p:spPr>
          <a:xfrm>
            <a:off x="1378720" y="2535629"/>
            <a:ext cx="8594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1</a:t>
            </a:r>
          </a:p>
        </p:txBody>
      </p:sp>
      <p:sp>
        <p:nvSpPr>
          <p:cNvPr id="49" name="TextBox 48">
            <a:extLst>
              <a:ext uri="{FF2B5EF4-FFF2-40B4-BE49-F238E27FC236}">
                <a16:creationId xmlns:a16="http://schemas.microsoft.com/office/drawing/2014/main" id="{4E9EDFCB-B3CF-4B7C-9785-F7BF7E5BC805}"/>
              </a:ext>
            </a:extLst>
          </p:cNvPr>
          <p:cNvSpPr txBox="1"/>
          <p:nvPr/>
        </p:nvSpPr>
        <p:spPr>
          <a:xfrm>
            <a:off x="1378720" y="3762811"/>
            <a:ext cx="8594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2</a:t>
            </a:r>
          </a:p>
        </p:txBody>
      </p:sp>
      <p:sp>
        <p:nvSpPr>
          <p:cNvPr id="50" name="TextBox 49">
            <a:extLst>
              <a:ext uri="{FF2B5EF4-FFF2-40B4-BE49-F238E27FC236}">
                <a16:creationId xmlns:a16="http://schemas.microsoft.com/office/drawing/2014/main" id="{2CAACEC5-AB78-4DF1-A0CC-2AF6DD2DEAD5}"/>
              </a:ext>
            </a:extLst>
          </p:cNvPr>
          <p:cNvSpPr txBox="1"/>
          <p:nvPr/>
        </p:nvSpPr>
        <p:spPr>
          <a:xfrm>
            <a:off x="1372227" y="4940364"/>
            <a:ext cx="85942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3</a:t>
            </a:r>
          </a:p>
        </p:txBody>
      </p:sp>
      <p:pic>
        <p:nvPicPr>
          <p:cNvPr id="2" name="Picture 1">
            <a:extLst>
              <a:ext uri="{FF2B5EF4-FFF2-40B4-BE49-F238E27FC236}">
                <a16:creationId xmlns:a16="http://schemas.microsoft.com/office/drawing/2014/main" id="{DDEF0868-A468-223A-7667-7472417699AE}"/>
              </a:ext>
            </a:extLst>
          </p:cNvPr>
          <p:cNvPicPr>
            <a:picLocks noChangeAspect="1"/>
          </p:cNvPicPr>
          <p:nvPr/>
        </p:nvPicPr>
        <p:blipFill>
          <a:blip r:embed="rId5"/>
          <a:stretch>
            <a:fillRect/>
          </a:stretch>
        </p:blipFill>
        <p:spPr>
          <a:xfrm>
            <a:off x="10152928" y="6055854"/>
            <a:ext cx="1983654" cy="554570"/>
          </a:xfrm>
          <a:prstGeom prst="rect">
            <a:avLst/>
          </a:prstGeom>
        </p:spPr>
      </p:pic>
    </p:spTree>
    <p:extLst>
      <p:ext uri="{BB962C8B-B14F-4D97-AF65-F5344CB8AC3E}">
        <p14:creationId xmlns:p14="http://schemas.microsoft.com/office/powerpoint/2010/main" val="17715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461EF-99F6-4CAE-A7CA-B147B2488DC6}"/>
              </a:ext>
            </a:extLst>
          </p:cNvPr>
          <p:cNvSpPr txBox="1"/>
          <p:nvPr/>
        </p:nvSpPr>
        <p:spPr>
          <a:xfrm>
            <a:off x="928103" y="822856"/>
            <a:ext cx="8325700"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a:ea typeface="Verdana"/>
                <a:cs typeface="Verdana" panose="020B0604030504040204" pitchFamily="34" charset="0"/>
              </a:rPr>
              <a:t>FCA Innovation Services</a:t>
            </a:r>
          </a:p>
        </p:txBody>
      </p:sp>
      <p:pic>
        <p:nvPicPr>
          <p:cNvPr id="41" name="Picture 40">
            <a:extLst>
              <a:ext uri="{FF2B5EF4-FFF2-40B4-BE49-F238E27FC236}">
                <a16:creationId xmlns:a16="http://schemas.microsoft.com/office/drawing/2014/main" id="{32B0E37E-E210-4D7D-8B6A-278964476C8B}"/>
              </a:ext>
            </a:extLst>
          </p:cNvPr>
          <p:cNvPicPr>
            <a:picLocks noChangeAspect="1"/>
          </p:cNvPicPr>
          <p:nvPr/>
        </p:nvPicPr>
        <p:blipFill rotWithShape="1">
          <a:blip r:embed="rId4"/>
          <a:srcRect l="81767" b="83002"/>
          <a:stretch/>
        </p:blipFill>
        <p:spPr>
          <a:xfrm>
            <a:off x="10420952" y="0"/>
            <a:ext cx="1771048" cy="925299"/>
          </a:xfrm>
          <a:prstGeom prst="rect">
            <a:avLst/>
          </a:prstGeom>
        </p:spPr>
      </p:pic>
      <p:sp>
        <p:nvSpPr>
          <p:cNvPr id="42" name="Slide Number Placeholder 3">
            <a:extLst>
              <a:ext uri="{FF2B5EF4-FFF2-40B4-BE49-F238E27FC236}">
                <a16:creationId xmlns:a16="http://schemas.microsoft.com/office/drawing/2014/main" id="{97B95D2B-48A9-4BFE-908B-B0344A39E84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B473C3-C4B1-7D48-9A80-DFF964943B7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1" name="Date Placeholder 2">
            <a:extLst>
              <a:ext uri="{FF2B5EF4-FFF2-40B4-BE49-F238E27FC236}">
                <a16:creationId xmlns:a16="http://schemas.microsoft.com/office/drawing/2014/main" id="{05AE5A0D-D7E4-45A3-AEFC-0D6659890D15}"/>
              </a:ext>
            </a:extLst>
          </p:cNvPr>
          <p:cNvSpPr txBox="1">
            <a:spLocks/>
          </p:cNvSpPr>
          <p:nvPr/>
        </p:nvSpPr>
        <p:spPr>
          <a:xfrm>
            <a:off x="7605951" y="5956137"/>
            <a:ext cx="284479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Gill Sans MT" panose="020B0502020104020203"/>
                <a:ea typeface="+mn-ea"/>
                <a:cs typeface="+mn-cs"/>
              </a:rPr>
              <a:t>9/4/20XX</a:t>
            </a:r>
          </a:p>
        </p:txBody>
      </p:sp>
      <p:sp>
        <p:nvSpPr>
          <p:cNvPr id="32" name="Rectangle 31">
            <a:extLst>
              <a:ext uri="{FF2B5EF4-FFF2-40B4-BE49-F238E27FC236}">
                <a16:creationId xmlns:a16="http://schemas.microsoft.com/office/drawing/2014/main" id="{BC030750-4A8A-4B96-98DC-864CA444FEF7}"/>
              </a:ext>
            </a:extLst>
          </p:cNvPr>
          <p:cNvSpPr/>
          <p:nvPr/>
        </p:nvSpPr>
        <p:spPr>
          <a:xfrm>
            <a:off x="938036" y="1500326"/>
            <a:ext cx="3290337" cy="4443884"/>
          </a:xfrm>
          <a:prstGeom prst="rect">
            <a:avLst/>
          </a:prstGeom>
          <a:solidFill>
            <a:srgbClr val="629DD1">
              <a:lumMod val="40000"/>
              <a:lumOff val="60000"/>
            </a:srgb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33" name="Rectangle 32">
            <a:extLst>
              <a:ext uri="{FF2B5EF4-FFF2-40B4-BE49-F238E27FC236}">
                <a16:creationId xmlns:a16="http://schemas.microsoft.com/office/drawing/2014/main" id="{541F7058-D9C5-469A-A6B5-A2B144B7BF6F}"/>
              </a:ext>
            </a:extLst>
          </p:cNvPr>
          <p:cNvSpPr/>
          <p:nvPr/>
        </p:nvSpPr>
        <p:spPr>
          <a:xfrm>
            <a:off x="7961941" y="1500327"/>
            <a:ext cx="3290337" cy="4443884"/>
          </a:xfrm>
          <a:prstGeom prst="rect">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34" name="TextBox 33">
            <a:extLst>
              <a:ext uri="{FF2B5EF4-FFF2-40B4-BE49-F238E27FC236}">
                <a16:creationId xmlns:a16="http://schemas.microsoft.com/office/drawing/2014/main" id="{8CFCAA1A-FEFA-46ED-BBDA-EB09A69156EE}"/>
              </a:ext>
            </a:extLst>
          </p:cNvPr>
          <p:cNvSpPr txBox="1"/>
          <p:nvPr/>
        </p:nvSpPr>
        <p:spPr>
          <a:xfrm>
            <a:off x="898643" y="6096774"/>
            <a:ext cx="3329730" cy="184666"/>
          </a:xfrm>
          <a:prstGeom prst="rect">
            <a:avLst/>
          </a:prstGeom>
          <a:solidFill>
            <a:srgbClr val="629DD1">
              <a:lumMod val="40000"/>
              <a:lumOff val="60000"/>
            </a:srgbClr>
          </a:solidFill>
        </p:spPr>
        <p:txBody>
          <a:bodyPr wrap="square" lIns="0" tIns="0" rIns="0" bIns="0" rtlCol="0" anchor="t"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a:rPr>
              <a:t>Idea generation and development</a:t>
            </a:r>
          </a:p>
        </p:txBody>
      </p:sp>
      <p:sp>
        <p:nvSpPr>
          <p:cNvPr id="35" name="TextBox 34">
            <a:extLst>
              <a:ext uri="{FF2B5EF4-FFF2-40B4-BE49-F238E27FC236}">
                <a16:creationId xmlns:a16="http://schemas.microsoft.com/office/drawing/2014/main" id="{EC2E07B7-7FD7-4AC8-8686-146322B0CA66}"/>
              </a:ext>
            </a:extLst>
          </p:cNvPr>
          <p:cNvSpPr txBox="1"/>
          <p:nvPr/>
        </p:nvSpPr>
        <p:spPr>
          <a:xfrm>
            <a:off x="4429270" y="6094615"/>
            <a:ext cx="3290337" cy="184666"/>
          </a:xfrm>
          <a:prstGeom prst="rect">
            <a:avLst/>
          </a:prstGeom>
          <a:solidFill>
            <a:srgbClr val="629DD1">
              <a:lumMod val="60000"/>
              <a:lumOff val="40000"/>
            </a:srgbClr>
          </a:solidFill>
        </p:spPr>
        <p:txBody>
          <a:bodyPr wrap="square" lIns="0" tIns="0" rIns="0" bIns="0" rtlCol="0" anchor="t"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Gill Sans MT" panose="020B0502020104020203"/>
                <a:ea typeface="Verdana"/>
                <a:cs typeface="Verdana"/>
              </a:rPr>
              <a:t>Pilot and</a:t>
            </a:r>
            <a:r>
              <a:rPr kumimoji="0" lang="en-GB" sz="800" b="0" i="0" u="none" strike="noStrike" kern="0" cap="none" spc="0" normalizeH="0" baseline="0" noProof="0">
                <a:ln>
                  <a:noFill/>
                </a:ln>
                <a:solidFill>
                  <a:prstClr val="black"/>
                </a:solidFill>
                <a:effectLst/>
                <a:uLnTx/>
                <a:uFillTx/>
                <a:latin typeface="Gill Sans MT" panose="020B0502020104020203"/>
                <a:ea typeface="+mn-ea"/>
                <a:cs typeface="+mn-cs"/>
              </a:rPr>
              <a:t> </a:t>
            </a:r>
            <a:r>
              <a:rPr kumimoji="0" lang="en-GB"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a:rPr>
              <a:t>prototyping</a:t>
            </a:r>
          </a:p>
        </p:txBody>
      </p:sp>
      <p:sp>
        <p:nvSpPr>
          <p:cNvPr id="36" name="TextBox 35">
            <a:extLst>
              <a:ext uri="{FF2B5EF4-FFF2-40B4-BE49-F238E27FC236}">
                <a16:creationId xmlns:a16="http://schemas.microsoft.com/office/drawing/2014/main" id="{2B11F2BF-57BB-4BD2-A677-AE465E35966C}"/>
              </a:ext>
            </a:extLst>
          </p:cNvPr>
          <p:cNvSpPr txBox="1"/>
          <p:nvPr/>
        </p:nvSpPr>
        <p:spPr>
          <a:xfrm>
            <a:off x="7985620" y="6084637"/>
            <a:ext cx="3266658" cy="215444"/>
          </a:xfrm>
          <a:prstGeom prst="rect">
            <a:avLst/>
          </a:prstGeom>
          <a:solidFill>
            <a:schemeClr val="accent2">
              <a:lumMod val="60000"/>
              <a:lumOff val="40000"/>
            </a:schemeClr>
          </a:solidFill>
        </p:spPr>
        <p:txBody>
          <a:bodyPr wrap="square" lIns="0" tIns="0" rIns="0" bIns="0" rtlCol="0" anchor="t"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a:rPr>
              <a:t>Diffusion</a:t>
            </a:r>
            <a:r>
              <a:rPr kumimoji="0" lang="en-GB" sz="1200" b="1" i="0" u="none" strike="noStrike" kern="0" cap="none" spc="0" normalizeH="0" baseline="0" noProof="0">
                <a:ln>
                  <a:noFill/>
                </a:ln>
                <a:solidFill>
                  <a:prstClr val="black"/>
                </a:solidFill>
                <a:effectLst/>
                <a:uLnTx/>
                <a:uFillTx/>
                <a:latin typeface="Gill Sans MT" panose="020B0502020104020203"/>
                <a:ea typeface="Verdana"/>
                <a:cs typeface="Verdana"/>
              </a:rPr>
              <a:t> </a:t>
            </a:r>
            <a:r>
              <a:rPr kumimoji="0" lang="en-GB" sz="1400" b="1" i="0" u="none" strike="noStrike" kern="0" cap="none" spc="0" normalizeH="0" baseline="0" noProof="0">
                <a:ln>
                  <a:noFill/>
                </a:ln>
                <a:solidFill>
                  <a:prstClr val="black"/>
                </a:solidFill>
                <a:effectLst/>
                <a:uLnTx/>
                <a:uFillTx/>
                <a:latin typeface="Gill Sans MT" panose="020B0502020104020203"/>
                <a:ea typeface="Verdana"/>
                <a:cs typeface="Verdana"/>
              </a:rPr>
              <a:t>and scaling</a:t>
            </a:r>
            <a:endParaRPr kumimoji="0" lang="en-GB" sz="1200" b="1" i="0" u="none" strike="noStrike" kern="0" cap="none" spc="0" normalizeH="0" baseline="0" noProof="0">
              <a:ln>
                <a:noFill/>
              </a:ln>
              <a:solidFill>
                <a:prstClr val="black"/>
              </a:solidFill>
              <a:effectLst/>
              <a:uLnTx/>
              <a:uFillTx/>
              <a:latin typeface="Gill Sans MT" panose="020B0502020104020203"/>
              <a:ea typeface="Verdana"/>
              <a:cs typeface="Verdana"/>
            </a:endParaRPr>
          </a:p>
        </p:txBody>
      </p:sp>
      <p:sp>
        <p:nvSpPr>
          <p:cNvPr id="37" name="Rectangle 36">
            <a:extLst>
              <a:ext uri="{FF2B5EF4-FFF2-40B4-BE49-F238E27FC236}">
                <a16:creationId xmlns:a16="http://schemas.microsoft.com/office/drawing/2014/main" id="{A3E275E0-1F74-48BF-BC33-BF0F245AF616}"/>
              </a:ext>
            </a:extLst>
          </p:cNvPr>
          <p:cNvSpPr/>
          <p:nvPr/>
        </p:nvSpPr>
        <p:spPr>
          <a:xfrm>
            <a:off x="4429270" y="1500326"/>
            <a:ext cx="3290337" cy="4398659"/>
          </a:xfrm>
          <a:prstGeom prst="rect">
            <a:avLst/>
          </a:prstGeom>
          <a:solidFill>
            <a:srgbClr val="297FD5">
              <a:lumMod val="60000"/>
              <a:lumOff val="40000"/>
            </a:srgb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47" name="Arrow: Right 46">
            <a:extLst>
              <a:ext uri="{FF2B5EF4-FFF2-40B4-BE49-F238E27FC236}">
                <a16:creationId xmlns:a16="http://schemas.microsoft.com/office/drawing/2014/main" id="{82011E2E-77D3-4D6E-BEE9-8505B0516D86}"/>
              </a:ext>
            </a:extLst>
          </p:cNvPr>
          <p:cNvSpPr/>
          <p:nvPr/>
        </p:nvSpPr>
        <p:spPr>
          <a:xfrm>
            <a:off x="898643" y="6338558"/>
            <a:ext cx="3264614" cy="184666"/>
          </a:xfrm>
          <a:prstGeom prst="rightArrow">
            <a:avLst/>
          </a:prstGeom>
          <a:solidFill>
            <a:srgbClr val="629DD1">
              <a:lumMod val="40000"/>
              <a:lumOff val="6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48" name="Arrow: Right 47">
            <a:extLst>
              <a:ext uri="{FF2B5EF4-FFF2-40B4-BE49-F238E27FC236}">
                <a16:creationId xmlns:a16="http://schemas.microsoft.com/office/drawing/2014/main" id="{6ECB2E1D-4F81-4A9A-9DD4-6F9B8F3061E5}"/>
              </a:ext>
            </a:extLst>
          </p:cNvPr>
          <p:cNvSpPr/>
          <p:nvPr/>
        </p:nvSpPr>
        <p:spPr>
          <a:xfrm>
            <a:off x="4429270" y="6353005"/>
            <a:ext cx="3264615" cy="149311"/>
          </a:xfrm>
          <a:prstGeom prst="rightArrow">
            <a:avLst/>
          </a:prstGeom>
          <a:solidFill>
            <a:srgbClr val="629DD1">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49" name="Arrow: Right 48">
            <a:extLst>
              <a:ext uri="{FF2B5EF4-FFF2-40B4-BE49-F238E27FC236}">
                <a16:creationId xmlns:a16="http://schemas.microsoft.com/office/drawing/2014/main" id="{D745EAD5-48FF-497E-BA1A-511FBD1AC94E}"/>
              </a:ext>
            </a:extLst>
          </p:cNvPr>
          <p:cNvSpPr/>
          <p:nvPr/>
        </p:nvSpPr>
        <p:spPr>
          <a:xfrm>
            <a:off x="7985620" y="6333189"/>
            <a:ext cx="3266657" cy="169128"/>
          </a:xfrm>
          <a:prstGeom prst="rightArrow">
            <a:avLst/>
          </a:prstGeom>
          <a:solidFill>
            <a:schemeClr val="accent2">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51" name="TextBox 50">
            <a:extLst>
              <a:ext uri="{FF2B5EF4-FFF2-40B4-BE49-F238E27FC236}">
                <a16:creationId xmlns:a16="http://schemas.microsoft.com/office/drawing/2014/main" id="{9F702A7D-56A9-4ADA-A768-7E86247EED91}"/>
              </a:ext>
            </a:extLst>
          </p:cNvPr>
          <p:cNvSpPr txBox="1"/>
          <p:nvPr/>
        </p:nvSpPr>
        <p:spPr>
          <a:xfrm>
            <a:off x="4429270" y="6094616"/>
            <a:ext cx="3290337" cy="184666"/>
          </a:xfrm>
          <a:prstGeom prst="rect">
            <a:avLst/>
          </a:prstGeom>
          <a:solidFill>
            <a:srgbClr val="297FD5">
              <a:lumMod val="60000"/>
              <a:lumOff val="40000"/>
            </a:srgbClr>
          </a:solidFill>
        </p:spPr>
        <p:txBody>
          <a:bodyPr wrap="square" lIns="0" tIns="0" rIns="0" bIns="0" rtlCol="0" anchor="t" anchorCtr="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a:rPr>
              <a:t>Pilot and</a:t>
            </a:r>
            <a:r>
              <a:rPr kumimoji="0" lang="en-GB" sz="1200" b="0"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a:t>
            </a:r>
            <a:r>
              <a:rPr kumimoji="0" lang="en-GB" sz="1200" b="1" i="0" u="none" strike="noStrike" kern="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a:rPr>
              <a:t>prototyping</a:t>
            </a:r>
          </a:p>
        </p:txBody>
      </p:sp>
      <p:sp>
        <p:nvSpPr>
          <p:cNvPr id="52" name="Arrow: Right 51">
            <a:extLst>
              <a:ext uri="{FF2B5EF4-FFF2-40B4-BE49-F238E27FC236}">
                <a16:creationId xmlns:a16="http://schemas.microsoft.com/office/drawing/2014/main" id="{B4ED857C-47B6-40F9-A860-6F4DB95C5541}"/>
              </a:ext>
            </a:extLst>
          </p:cNvPr>
          <p:cNvSpPr/>
          <p:nvPr/>
        </p:nvSpPr>
        <p:spPr>
          <a:xfrm>
            <a:off x="4429270" y="6353006"/>
            <a:ext cx="3264615" cy="149311"/>
          </a:xfrm>
          <a:prstGeom prst="rightArrow">
            <a:avLst/>
          </a:prstGeom>
          <a:solidFill>
            <a:srgbClr val="297FD5">
              <a:lumMod val="60000"/>
              <a:lumOff val="4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panose="020B0604030504040204"/>
              <a:ea typeface="+mn-ea"/>
              <a:cs typeface="+mn-cs"/>
            </a:endParaRPr>
          </a:p>
        </p:txBody>
      </p:sp>
      <p:sp>
        <p:nvSpPr>
          <p:cNvPr id="53" name="Rectangle: Rounded Corners 52">
            <a:extLst>
              <a:ext uri="{FF2B5EF4-FFF2-40B4-BE49-F238E27FC236}">
                <a16:creationId xmlns:a16="http://schemas.microsoft.com/office/drawing/2014/main" id="{8564353E-1CD9-4475-88BD-76D9F8A9CDC1}"/>
              </a:ext>
            </a:extLst>
          </p:cNvPr>
          <p:cNvSpPr/>
          <p:nvPr/>
        </p:nvSpPr>
        <p:spPr>
          <a:xfrm>
            <a:off x="4470707" y="3472209"/>
            <a:ext cx="3025895" cy="698063"/>
          </a:xfrm>
          <a:prstGeom prst="roundRect">
            <a:avLst/>
          </a:prstGeom>
          <a:solidFill>
            <a:schemeClr val="accent2">
              <a:lumMod val="50000"/>
            </a:schemeClr>
          </a:solidFill>
        </p:spPr>
        <p:txBody>
          <a:bodyPr wrap="square" lIns="0" tIns="0" rIns="0" bIns="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Innovation Pathways</a:t>
            </a:r>
            <a:br>
              <a:rPr kumimoji="0" lang="en-US"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GB" sz="8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Provides support to firms who want swift, tailored regulatory feedback and guidance on how the FCA’s regulatory regime applies to their specific business model.</a:t>
            </a:r>
            <a:endParaRPr kumimoji="0" lang="en-GB" sz="8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endParaRPr>
          </a:p>
        </p:txBody>
      </p:sp>
      <p:sp>
        <p:nvSpPr>
          <p:cNvPr id="54" name="Rectangle: Rounded Corners 53">
            <a:extLst>
              <a:ext uri="{FF2B5EF4-FFF2-40B4-BE49-F238E27FC236}">
                <a16:creationId xmlns:a16="http://schemas.microsoft.com/office/drawing/2014/main" id="{BE685BD5-17C0-4C3F-A121-5E67F263E00B}"/>
              </a:ext>
            </a:extLst>
          </p:cNvPr>
          <p:cNvSpPr/>
          <p:nvPr/>
        </p:nvSpPr>
        <p:spPr>
          <a:xfrm>
            <a:off x="2410879" y="2148405"/>
            <a:ext cx="2965275" cy="561856"/>
          </a:xfrm>
          <a:prstGeom prst="roundRect">
            <a:avLst/>
          </a:prstGeom>
          <a:solidFill>
            <a:schemeClr val="accent2">
              <a:lumMod val="50000"/>
            </a:schemeClr>
          </a:solidFill>
        </p:spPr>
        <p:txBody>
          <a:bodyPr wrap="square" lIns="0" tIns="0" rIns="0" bIns="0" anchor="t">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solidFill>
                  <a:prstClr val="white"/>
                </a:solidFill>
                <a:effectLst/>
                <a:uLnTx/>
                <a:uFillTx/>
                <a:latin typeface="Verdana"/>
                <a:ea typeface="Verdana"/>
                <a:cs typeface="Verdana"/>
              </a:rPr>
              <a:t>TechSprints</a:t>
            </a:r>
            <a:br>
              <a:rPr kumimoji="0" lang="en-US" sz="900" b="0" i="0" u="none" strike="noStrike" kern="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b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Convening stakeholders from across and outside financial services to develop technology-based ideas and prototypes to address specific industry challenges.</a:t>
            </a:r>
          </a:p>
        </p:txBody>
      </p:sp>
      <p:sp>
        <p:nvSpPr>
          <p:cNvPr id="55" name="Rectangle: Rounded Corners 54">
            <a:extLst>
              <a:ext uri="{FF2B5EF4-FFF2-40B4-BE49-F238E27FC236}">
                <a16:creationId xmlns:a16="http://schemas.microsoft.com/office/drawing/2014/main" id="{80E681C1-809C-4F6B-BEAF-1199133AE720}"/>
              </a:ext>
            </a:extLst>
          </p:cNvPr>
          <p:cNvSpPr/>
          <p:nvPr/>
        </p:nvSpPr>
        <p:spPr>
          <a:xfrm>
            <a:off x="2960932" y="2746543"/>
            <a:ext cx="3019550" cy="698063"/>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Digital Sandbox</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Aims to support and accelerate earlier stage innovation where products and solutions are still in development and not ready for testing on consumers or in a live environment.</a:t>
            </a:r>
          </a:p>
        </p:txBody>
      </p:sp>
      <p:sp>
        <p:nvSpPr>
          <p:cNvPr id="56" name="Rectangle: Rounded Corners 55">
            <a:extLst>
              <a:ext uri="{FF2B5EF4-FFF2-40B4-BE49-F238E27FC236}">
                <a16:creationId xmlns:a16="http://schemas.microsoft.com/office/drawing/2014/main" id="{6F8E960C-9709-476E-AE62-6CF090FACC19}"/>
              </a:ext>
            </a:extLst>
          </p:cNvPr>
          <p:cNvSpPr/>
          <p:nvPr/>
        </p:nvSpPr>
        <p:spPr>
          <a:xfrm>
            <a:off x="5569244" y="4198147"/>
            <a:ext cx="2834879" cy="561856"/>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Regulatory Sandbox</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Allows businesses to test eligible and desirable innovative propositions in the market with real consumers.</a:t>
            </a:r>
          </a:p>
        </p:txBody>
      </p:sp>
      <p:sp>
        <p:nvSpPr>
          <p:cNvPr id="57" name="Rectangle: Rounded Corners 56">
            <a:extLst>
              <a:ext uri="{FF2B5EF4-FFF2-40B4-BE49-F238E27FC236}">
                <a16:creationId xmlns:a16="http://schemas.microsoft.com/office/drawing/2014/main" id="{A4B2E82F-DC9F-4992-B30A-9B086F9578D9}"/>
              </a:ext>
            </a:extLst>
          </p:cNvPr>
          <p:cNvSpPr/>
          <p:nvPr/>
        </p:nvSpPr>
        <p:spPr>
          <a:xfrm>
            <a:off x="6293925" y="4788170"/>
            <a:ext cx="3109464" cy="561856"/>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Cross-border Testing (GFIN)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Supporting scale testing of financial products, services, business models and </a:t>
            </a:r>
            <a:r>
              <a:rPr kumimoji="0" lang="en-GB" sz="800" b="0" i="0" u="none" strike="noStrike" kern="0" cap="none" spc="0" normalizeH="0" baseline="0" noProof="0" err="1">
                <a:ln>
                  <a:noFill/>
                </a:ln>
                <a:solidFill>
                  <a:prstClr val="white"/>
                </a:solidFill>
                <a:effectLst/>
                <a:uLnTx/>
                <a:uFillTx/>
                <a:latin typeface="Verdana" panose="020B0604030504040204"/>
                <a:ea typeface="+mn-ea"/>
                <a:cs typeface="+mn-cs"/>
              </a:rPr>
              <a:t>RegTech</a:t>
            </a: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 in more than one country or jurisdiction.</a:t>
            </a:r>
          </a:p>
        </p:txBody>
      </p:sp>
      <p:sp>
        <p:nvSpPr>
          <p:cNvPr id="58" name="Rectangle: Rounded Corners 57">
            <a:extLst>
              <a:ext uri="{FF2B5EF4-FFF2-40B4-BE49-F238E27FC236}">
                <a16:creationId xmlns:a16="http://schemas.microsoft.com/office/drawing/2014/main" id="{37E022DA-5356-4CD6-BDFD-A4E27707D7A3}"/>
              </a:ext>
            </a:extLst>
          </p:cNvPr>
          <p:cNvSpPr/>
          <p:nvPr/>
        </p:nvSpPr>
        <p:spPr>
          <a:xfrm>
            <a:off x="8345157" y="5388318"/>
            <a:ext cx="2907120" cy="561856"/>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Cooperation Agreements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prstClr val="white"/>
                </a:solidFill>
                <a:effectLst/>
                <a:uLnTx/>
                <a:uFillTx/>
                <a:latin typeface="Verdana" panose="020B0604030504040204"/>
                <a:ea typeface="+mn-ea"/>
                <a:cs typeface="+mn-cs"/>
              </a:rPr>
              <a:t>Supporting innovators to explore and enter other markets through referral and engagement with international peers.</a:t>
            </a:r>
          </a:p>
        </p:txBody>
      </p:sp>
      <p:sp>
        <p:nvSpPr>
          <p:cNvPr id="59" name="Rectangle: Rounded Corners 58">
            <a:extLst>
              <a:ext uri="{FF2B5EF4-FFF2-40B4-BE49-F238E27FC236}">
                <a16:creationId xmlns:a16="http://schemas.microsoft.com/office/drawing/2014/main" id="{D884573C-E52E-474A-9D4C-23D584674C3D}"/>
              </a:ext>
            </a:extLst>
          </p:cNvPr>
          <p:cNvSpPr/>
          <p:nvPr/>
        </p:nvSpPr>
        <p:spPr>
          <a:xfrm>
            <a:off x="1049311" y="1547187"/>
            <a:ext cx="2844206" cy="561856"/>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Emerging Tech &amp; Research</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Verdana"/>
                <a:ea typeface="Verdana"/>
                <a:cs typeface="Verdana"/>
              </a:rPr>
              <a:t>Identify and raising awareness of emerging trends in technology and sharing insights on their potential impacts.</a:t>
            </a:r>
          </a:p>
        </p:txBody>
      </p:sp>
      <p:sp>
        <p:nvSpPr>
          <p:cNvPr id="2" name="Rectangle: Rounded Corners 1">
            <a:extLst>
              <a:ext uri="{FF2B5EF4-FFF2-40B4-BE49-F238E27FC236}">
                <a16:creationId xmlns:a16="http://schemas.microsoft.com/office/drawing/2014/main" id="{48972B76-383D-683F-A5F9-DA1DAD1E2490}"/>
              </a:ext>
            </a:extLst>
          </p:cNvPr>
          <p:cNvSpPr/>
          <p:nvPr/>
        </p:nvSpPr>
        <p:spPr>
          <a:xfrm>
            <a:off x="1049311" y="5042947"/>
            <a:ext cx="2844206" cy="425648"/>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AI Team</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Verdana"/>
                <a:ea typeface="Verdana"/>
                <a:cs typeface="Verdana"/>
              </a:rPr>
              <a:t>Develop and inform strategy and policy thinking regarding Artificial Intelligence in Financial Services</a:t>
            </a:r>
          </a:p>
        </p:txBody>
      </p:sp>
      <p:sp>
        <p:nvSpPr>
          <p:cNvPr id="3" name="Rectangle: Rounded Corners 2">
            <a:extLst>
              <a:ext uri="{FF2B5EF4-FFF2-40B4-BE49-F238E27FC236}">
                <a16:creationId xmlns:a16="http://schemas.microsoft.com/office/drawing/2014/main" id="{70A0FAD8-AD48-4088-EC38-B2715C67E479}"/>
              </a:ext>
            </a:extLst>
          </p:cNvPr>
          <p:cNvSpPr/>
          <p:nvPr/>
        </p:nvSpPr>
        <p:spPr>
          <a:xfrm>
            <a:off x="7985620" y="1644182"/>
            <a:ext cx="2844206" cy="561856"/>
          </a:xfrm>
          <a:prstGeom prst="roundRect">
            <a:avLst/>
          </a:prstGeom>
          <a:solidFill>
            <a:schemeClr val="accent2">
              <a:lumMod val="50000"/>
            </a:schemeClr>
          </a:solidFill>
        </p:spPr>
        <p:txBody>
          <a:bodyPr wrap="square" lIns="0" tIns="0" rIns="0" bIns="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Verdana"/>
                <a:ea typeface="Verdana"/>
                <a:cs typeface="Verdana"/>
              </a:rPr>
              <a:t>Change &amp; Development</a:t>
            </a: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Verdana"/>
                <a:ea typeface="Verdana"/>
                <a:cs typeface="Verdana"/>
              </a:rPr>
              <a:t>Continuously assess our services and work programme and identify opportunities for improvement</a:t>
            </a:r>
          </a:p>
        </p:txBody>
      </p:sp>
    </p:spTree>
    <p:extLst>
      <p:ext uri="{BB962C8B-B14F-4D97-AF65-F5344CB8AC3E}">
        <p14:creationId xmlns:p14="http://schemas.microsoft.com/office/powerpoint/2010/main" val="250395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E8F643-E4BE-E543-868B-97D6F154A76F}"/>
              </a:ext>
            </a:extLst>
          </p:cNvPr>
          <p:cNvSpPr txBox="1">
            <a:spLocks/>
          </p:cNvSpPr>
          <p:nvPr/>
        </p:nvSpPr>
        <p:spPr>
          <a:xfrm>
            <a:off x="382242" y="6337977"/>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TextBox 7">
            <a:extLst>
              <a:ext uri="{FF2B5EF4-FFF2-40B4-BE49-F238E27FC236}">
                <a16:creationId xmlns:a16="http://schemas.microsoft.com/office/drawing/2014/main" id="{39ED04FF-918A-4A8E-8795-17803A26EFF4}"/>
              </a:ext>
            </a:extLst>
          </p:cNvPr>
          <p:cNvSpPr txBox="1"/>
          <p:nvPr/>
        </p:nvSpPr>
        <p:spPr>
          <a:xfrm>
            <a:off x="395462" y="1026087"/>
            <a:ext cx="895091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The Emerging Tech &amp; Research Team​</a:t>
            </a:r>
          </a:p>
        </p:txBody>
      </p:sp>
      <p:grpSp>
        <p:nvGrpSpPr>
          <p:cNvPr id="39" name="Group 38">
            <a:extLst>
              <a:ext uri="{FF2B5EF4-FFF2-40B4-BE49-F238E27FC236}">
                <a16:creationId xmlns:a16="http://schemas.microsoft.com/office/drawing/2014/main" id="{0F1C0893-3463-4C73-B30D-91C42219572E}"/>
              </a:ext>
            </a:extLst>
          </p:cNvPr>
          <p:cNvGrpSpPr/>
          <p:nvPr/>
        </p:nvGrpSpPr>
        <p:grpSpPr>
          <a:xfrm>
            <a:off x="1434636" y="2640227"/>
            <a:ext cx="2854061" cy="1360333"/>
            <a:chOff x="6574712" y="2854009"/>
            <a:chExt cx="3068994" cy="3872007"/>
          </a:xfrm>
        </p:grpSpPr>
        <p:sp>
          <p:nvSpPr>
            <p:cNvPr id="41" name="Rectangle 40">
              <a:extLst>
                <a:ext uri="{FF2B5EF4-FFF2-40B4-BE49-F238E27FC236}">
                  <a16:creationId xmlns:a16="http://schemas.microsoft.com/office/drawing/2014/main" id="{9F627CA2-D804-410C-A27C-BE8C59C46ADE}"/>
                </a:ext>
              </a:extLst>
            </p:cNvPr>
            <p:cNvSpPr/>
            <p:nvPr/>
          </p:nvSpPr>
          <p:spPr>
            <a:xfrm>
              <a:off x="6574712" y="2854009"/>
              <a:ext cx="3068994" cy="3872007"/>
            </a:xfrm>
            <a:prstGeom prst="rect">
              <a:avLst/>
            </a:prstGeom>
            <a:ln w="9525">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42" name="TextBox 41">
              <a:extLst>
                <a:ext uri="{FF2B5EF4-FFF2-40B4-BE49-F238E27FC236}">
                  <a16:creationId xmlns:a16="http://schemas.microsoft.com/office/drawing/2014/main" id="{1C7BE81E-8928-4C66-937B-0301D24FFC6D}"/>
                </a:ext>
              </a:extLst>
            </p:cNvPr>
            <p:cNvSpPr txBox="1"/>
            <p:nvPr/>
          </p:nvSpPr>
          <p:spPr>
            <a:xfrm>
              <a:off x="6758492" y="5334552"/>
              <a:ext cx="2762610" cy="1051254"/>
            </a:xfrm>
            <a:prstGeom prst="rect">
              <a:avLst/>
            </a:prstGeom>
            <a:noFill/>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688BB"/>
                  </a:solidFill>
                  <a:effectLst/>
                  <a:uLnTx/>
                  <a:uFillTx/>
                  <a:latin typeface="Verdana"/>
                  <a:ea typeface="Verdana"/>
                  <a:cs typeface="Verdana" panose="020B0604030504040204" pitchFamily="34" charset="0"/>
                </a:rPr>
                <a:t>Research </a:t>
              </a:r>
              <a:endParaRPr kumimoji="0" lang="en-GB" sz="1800" b="0" i="0" u="none" strike="noStrike" kern="1200" cap="none" spc="0" normalizeH="0" baseline="0" noProof="0">
                <a:ln>
                  <a:noFill/>
                </a:ln>
                <a:solidFill>
                  <a:srgbClr val="0688BB"/>
                </a:solidFill>
                <a:effectLst/>
                <a:uLnTx/>
                <a:uFillTx/>
                <a:latin typeface="Arial" panose="020B0604020202020204"/>
                <a:ea typeface="+mn-ea"/>
                <a:cs typeface="+mn-cs"/>
              </a:endParaRPr>
            </a:p>
          </p:txBody>
        </p:sp>
      </p:grpSp>
      <p:sp>
        <p:nvSpPr>
          <p:cNvPr id="57" name="Isosceles Triangle 56">
            <a:extLst>
              <a:ext uri="{FF2B5EF4-FFF2-40B4-BE49-F238E27FC236}">
                <a16:creationId xmlns:a16="http://schemas.microsoft.com/office/drawing/2014/main" id="{66A31EB0-E88A-4BD1-AD84-699B97B037D3}"/>
              </a:ext>
            </a:extLst>
          </p:cNvPr>
          <p:cNvSpPr/>
          <p:nvPr/>
        </p:nvSpPr>
        <p:spPr>
          <a:xfrm rot="10800000">
            <a:off x="2702825" y="4011663"/>
            <a:ext cx="307051" cy="16096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8" name="Oval 57" descr="Telescope">
            <a:extLst>
              <a:ext uri="{FF2B5EF4-FFF2-40B4-BE49-F238E27FC236}">
                <a16:creationId xmlns:a16="http://schemas.microsoft.com/office/drawing/2014/main" id="{431A125F-94A2-451B-BD60-F514E0975FE6}"/>
              </a:ext>
            </a:extLst>
          </p:cNvPr>
          <p:cNvSpPr/>
          <p:nvPr/>
        </p:nvSpPr>
        <p:spPr>
          <a:xfrm>
            <a:off x="2435867" y="2778829"/>
            <a:ext cx="840968" cy="670533"/>
          </a:xfrm>
          <a:prstGeom prst="ellipse">
            <a:avLst/>
          </a:prstGeom>
          <a:blipFill>
            <a:blip r:embed="rId4">
              <a:extLst>
                <a:ext uri="{96DAC541-7B7A-43D3-8B79-37D633B846F1}">
                  <asvg:svgBlip xmlns:asvg="http://schemas.microsoft.com/office/drawing/2016/SVG/main" r:embed="rId5"/>
                </a:ext>
              </a:extLst>
            </a:blip>
            <a:srcRect/>
            <a:stretch>
              <a:fillRect/>
            </a:stretch>
          </a:blipFill>
          <a:ln w="19050" cap="flat" cmpd="sng" algn="ctr">
            <a:noFill/>
            <a:prstDash val="solid"/>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grpSp>
        <p:nvGrpSpPr>
          <p:cNvPr id="5" name="Group 4">
            <a:extLst>
              <a:ext uri="{FF2B5EF4-FFF2-40B4-BE49-F238E27FC236}">
                <a16:creationId xmlns:a16="http://schemas.microsoft.com/office/drawing/2014/main" id="{1133A058-D289-40DC-906F-4BAF56DA13AD}"/>
              </a:ext>
            </a:extLst>
          </p:cNvPr>
          <p:cNvGrpSpPr/>
          <p:nvPr/>
        </p:nvGrpSpPr>
        <p:grpSpPr>
          <a:xfrm>
            <a:off x="4557917" y="2659480"/>
            <a:ext cx="2863383" cy="1508816"/>
            <a:chOff x="4699783" y="2292478"/>
            <a:chExt cx="2863382" cy="1598377"/>
          </a:xfrm>
        </p:grpSpPr>
        <p:sp>
          <p:nvSpPr>
            <p:cNvPr id="37" name="Isosceles Triangle 36">
              <a:extLst>
                <a:ext uri="{FF2B5EF4-FFF2-40B4-BE49-F238E27FC236}">
                  <a16:creationId xmlns:a16="http://schemas.microsoft.com/office/drawing/2014/main" id="{A993B706-98FA-4330-AAF6-7990A5FFC8EF}"/>
                </a:ext>
              </a:extLst>
            </p:cNvPr>
            <p:cNvSpPr/>
            <p:nvPr/>
          </p:nvSpPr>
          <p:spPr>
            <a:xfrm rot="10800000">
              <a:off x="5933556" y="3743285"/>
              <a:ext cx="307051" cy="147570"/>
            </a:xfrm>
            <a:prstGeom prst="triangle">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nvGrpSpPr>
            <p:cNvPr id="45" name="Group 44">
              <a:extLst>
                <a:ext uri="{FF2B5EF4-FFF2-40B4-BE49-F238E27FC236}">
                  <a16:creationId xmlns:a16="http://schemas.microsoft.com/office/drawing/2014/main" id="{CAD62B9C-7242-4DEC-8571-33015998E42D}"/>
                </a:ext>
              </a:extLst>
            </p:cNvPr>
            <p:cNvGrpSpPr/>
            <p:nvPr/>
          </p:nvGrpSpPr>
          <p:grpSpPr>
            <a:xfrm>
              <a:off x="4699783" y="2292478"/>
              <a:ext cx="2863382" cy="1441081"/>
              <a:chOff x="6574712" y="2854009"/>
              <a:chExt cx="3079018" cy="3872007"/>
            </a:xfrm>
          </p:grpSpPr>
          <p:sp>
            <p:nvSpPr>
              <p:cNvPr id="47" name="Rectangle 46">
                <a:extLst>
                  <a:ext uri="{FF2B5EF4-FFF2-40B4-BE49-F238E27FC236}">
                    <a16:creationId xmlns:a16="http://schemas.microsoft.com/office/drawing/2014/main" id="{79AFE197-7D74-4B38-BD21-742C807F15E0}"/>
                  </a:ext>
                </a:extLst>
              </p:cNvPr>
              <p:cNvSpPr/>
              <p:nvPr/>
            </p:nvSpPr>
            <p:spPr>
              <a:xfrm>
                <a:off x="6574712" y="2854009"/>
                <a:ext cx="3068994" cy="3872007"/>
              </a:xfrm>
              <a:prstGeom prst="rect">
                <a:avLst/>
              </a:prstGeom>
              <a:ln w="9525">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48" name="TextBox 47">
                <a:extLst>
                  <a:ext uri="{FF2B5EF4-FFF2-40B4-BE49-F238E27FC236}">
                    <a16:creationId xmlns:a16="http://schemas.microsoft.com/office/drawing/2014/main" id="{79193D39-C36D-48F1-9706-D758EEA0092B}"/>
                  </a:ext>
                </a:extLst>
              </p:cNvPr>
              <p:cNvSpPr txBox="1"/>
              <p:nvPr/>
            </p:nvSpPr>
            <p:spPr>
              <a:xfrm>
                <a:off x="6584737" y="5455936"/>
                <a:ext cx="3068993" cy="1051254"/>
              </a:xfrm>
              <a:prstGeom prst="rect">
                <a:avLst/>
              </a:prstGeom>
              <a:noFill/>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688BB"/>
                    </a:solidFill>
                    <a:effectLst/>
                    <a:uLnTx/>
                    <a:uFillTx/>
                    <a:latin typeface="Verdana"/>
                    <a:ea typeface="Verdana"/>
                    <a:cs typeface="+mn-cs"/>
                  </a:rPr>
                  <a:t>Collaboration</a:t>
                </a:r>
              </a:p>
            </p:txBody>
          </p:sp>
        </p:grpSp>
        <p:pic>
          <p:nvPicPr>
            <p:cNvPr id="59" name="Graphic 58" descr="Cheers with solid fill">
              <a:extLst>
                <a:ext uri="{FF2B5EF4-FFF2-40B4-BE49-F238E27FC236}">
                  <a16:creationId xmlns:a16="http://schemas.microsoft.com/office/drawing/2014/main" id="{110CD4B8-3B55-41EC-88A3-A6A919D80E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7108" y="2449774"/>
              <a:ext cx="784106" cy="784106"/>
            </a:xfrm>
            <a:prstGeom prst="rect">
              <a:avLst/>
            </a:prstGeom>
          </p:spPr>
        </p:pic>
      </p:grpSp>
      <p:grpSp>
        <p:nvGrpSpPr>
          <p:cNvPr id="10" name="Group 9">
            <a:extLst>
              <a:ext uri="{FF2B5EF4-FFF2-40B4-BE49-F238E27FC236}">
                <a16:creationId xmlns:a16="http://schemas.microsoft.com/office/drawing/2014/main" id="{08995726-9A95-42E7-8552-E8CDEF947B93}"/>
              </a:ext>
            </a:extLst>
          </p:cNvPr>
          <p:cNvGrpSpPr/>
          <p:nvPr/>
        </p:nvGrpSpPr>
        <p:grpSpPr>
          <a:xfrm>
            <a:off x="7663120" y="2669207"/>
            <a:ext cx="2854061" cy="2982294"/>
            <a:chOff x="7919347" y="2279257"/>
            <a:chExt cx="2854060" cy="3159319"/>
          </a:xfrm>
        </p:grpSpPr>
        <p:grpSp>
          <p:nvGrpSpPr>
            <p:cNvPr id="62" name="Group 61">
              <a:extLst>
                <a:ext uri="{FF2B5EF4-FFF2-40B4-BE49-F238E27FC236}">
                  <a16:creationId xmlns:a16="http://schemas.microsoft.com/office/drawing/2014/main" id="{A9373A8A-2A7D-438C-BD85-916812C7572C}"/>
                </a:ext>
              </a:extLst>
            </p:cNvPr>
            <p:cNvGrpSpPr/>
            <p:nvPr/>
          </p:nvGrpSpPr>
          <p:grpSpPr>
            <a:xfrm>
              <a:off x="7919347" y="2279257"/>
              <a:ext cx="2854060" cy="1441081"/>
              <a:chOff x="6574712" y="2854009"/>
              <a:chExt cx="3068994" cy="3872007"/>
            </a:xfrm>
          </p:grpSpPr>
          <p:sp>
            <p:nvSpPr>
              <p:cNvPr id="63" name="Rectangle 62">
                <a:extLst>
                  <a:ext uri="{FF2B5EF4-FFF2-40B4-BE49-F238E27FC236}">
                    <a16:creationId xmlns:a16="http://schemas.microsoft.com/office/drawing/2014/main" id="{5806C8E9-4FB2-4BB3-A963-D4357A240F04}"/>
                  </a:ext>
                </a:extLst>
              </p:cNvPr>
              <p:cNvSpPr/>
              <p:nvPr/>
            </p:nvSpPr>
            <p:spPr>
              <a:xfrm>
                <a:off x="6574712" y="2854009"/>
                <a:ext cx="3068994" cy="3872007"/>
              </a:xfrm>
              <a:prstGeom prst="rect">
                <a:avLst/>
              </a:prstGeom>
              <a:ln w="9525">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1"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64" name="TextBox 63">
                <a:extLst>
                  <a:ext uri="{FF2B5EF4-FFF2-40B4-BE49-F238E27FC236}">
                    <a16:creationId xmlns:a16="http://schemas.microsoft.com/office/drawing/2014/main" id="{74630343-389D-4C18-96BD-D422C02183FF}"/>
                  </a:ext>
                </a:extLst>
              </p:cNvPr>
              <p:cNvSpPr txBox="1"/>
              <p:nvPr/>
            </p:nvSpPr>
            <p:spPr>
              <a:xfrm>
                <a:off x="6758492" y="5334552"/>
                <a:ext cx="2762610" cy="1051254"/>
              </a:xfrm>
              <a:prstGeom prst="rect">
                <a:avLst/>
              </a:prstGeom>
              <a:noFill/>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688BB"/>
                    </a:solidFill>
                    <a:effectLst/>
                    <a:uLnTx/>
                    <a:uFillTx/>
                    <a:latin typeface="Verdana"/>
                    <a:ea typeface="Verdana"/>
                    <a:cs typeface="Verdana" panose="020B0604030504040204" pitchFamily="34" charset="0"/>
                  </a:rPr>
                  <a:t>Education</a:t>
                </a:r>
                <a:endParaRPr kumimoji="0" lang="en-GB" sz="1800" b="0" i="0" u="none" strike="noStrike" kern="1200" cap="none" spc="0" normalizeH="0" baseline="0" noProof="0">
                  <a:ln>
                    <a:noFill/>
                  </a:ln>
                  <a:solidFill>
                    <a:srgbClr val="0688BB"/>
                  </a:solidFill>
                  <a:effectLst/>
                  <a:uLnTx/>
                  <a:uFillTx/>
                  <a:latin typeface="Arial" panose="020B0604020202020204"/>
                  <a:ea typeface="+mn-ea"/>
                  <a:cs typeface="+mn-cs"/>
                </a:endParaRPr>
              </a:p>
            </p:txBody>
          </p:sp>
        </p:grpSp>
        <p:sp>
          <p:nvSpPr>
            <p:cNvPr id="60" name="Oval 59" descr="Head with gears">
              <a:extLst>
                <a:ext uri="{FF2B5EF4-FFF2-40B4-BE49-F238E27FC236}">
                  <a16:creationId xmlns:a16="http://schemas.microsoft.com/office/drawing/2014/main" id="{7E59E08E-1FEE-4210-B833-A23C84B07112}"/>
                </a:ext>
              </a:extLst>
            </p:cNvPr>
            <p:cNvSpPr/>
            <p:nvPr/>
          </p:nvSpPr>
          <p:spPr>
            <a:xfrm>
              <a:off x="8898855" y="2342911"/>
              <a:ext cx="951933" cy="951933"/>
            </a:xfrm>
            <a:prstGeom prst="ellipse">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19050" cap="flat" cmpd="sng" algn="ctr">
              <a:solidFill>
                <a:schemeClr val="bg1"/>
              </a:solidFill>
              <a:prstDash val="solid"/>
              <a:miter lim="800000"/>
            </a:ln>
            <a:effectLst/>
          </p:spPr>
        </p:sp>
        <p:sp>
          <p:nvSpPr>
            <p:cNvPr id="61" name="Rectangle 60">
              <a:extLst>
                <a:ext uri="{FF2B5EF4-FFF2-40B4-BE49-F238E27FC236}">
                  <a16:creationId xmlns:a16="http://schemas.microsoft.com/office/drawing/2014/main" id="{D921CBC9-8D9E-4B29-B444-492A197DC426}"/>
                </a:ext>
              </a:extLst>
            </p:cNvPr>
            <p:cNvSpPr/>
            <p:nvPr/>
          </p:nvSpPr>
          <p:spPr>
            <a:xfrm>
              <a:off x="7919347" y="3720336"/>
              <a:ext cx="2854060" cy="1718240"/>
            </a:xfrm>
            <a:prstGeom prst="rect">
              <a:avLst/>
            </a:prstGeom>
            <a:solidFill>
              <a:schemeClr val="accent1">
                <a:lumMod val="20000"/>
                <a:lumOff val="80000"/>
              </a:schemeClr>
            </a:solidFill>
            <a:ln w="9525">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Educate and provide knowledge to FCA colleagues</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 and broader regulatory ecosystem on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emerging technology and their implications to support a proactive approach to regulation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endParaRPr>
            </a:p>
          </p:txBody>
        </p:sp>
        <p:sp>
          <p:nvSpPr>
            <p:cNvPr id="65" name="Isosceles Triangle 64">
              <a:extLst>
                <a:ext uri="{FF2B5EF4-FFF2-40B4-BE49-F238E27FC236}">
                  <a16:creationId xmlns:a16="http://schemas.microsoft.com/office/drawing/2014/main" id="{D73DDB46-F5FA-4192-8B49-A0E526C912D0}"/>
                </a:ext>
              </a:extLst>
            </p:cNvPr>
            <p:cNvSpPr/>
            <p:nvPr/>
          </p:nvSpPr>
          <p:spPr>
            <a:xfrm rot="10800000">
              <a:off x="9206565" y="3733036"/>
              <a:ext cx="307051" cy="147570"/>
            </a:xfrm>
            <a:prstGeom prst="triangle">
              <a:avLst/>
            </a:prstGeom>
            <a:solidFill>
              <a:srgbClr val="046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sp>
        <p:nvSpPr>
          <p:cNvPr id="66" name="Rectangle 65">
            <a:extLst>
              <a:ext uri="{FF2B5EF4-FFF2-40B4-BE49-F238E27FC236}">
                <a16:creationId xmlns:a16="http://schemas.microsoft.com/office/drawing/2014/main" id="{0D59FDB3-35B0-40B5-9D2F-D721F136D084}"/>
              </a:ext>
            </a:extLst>
          </p:cNvPr>
          <p:cNvSpPr/>
          <p:nvPr/>
        </p:nvSpPr>
        <p:spPr>
          <a:xfrm>
            <a:off x="1434637" y="1888875"/>
            <a:ext cx="9082544" cy="611758"/>
          </a:xfrm>
          <a:prstGeom prst="rect">
            <a:avLst/>
          </a:prstGeom>
          <a:solidFill>
            <a:srgbClr val="4454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mn-cs"/>
              </a:rPr>
              <a:t>Deliver insight, thought leadership and education to enable the gold standard of regulatory innovation</a:t>
            </a:r>
          </a:p>
        </p:txBody>
      </p:sp>
      <p:sp>
        <p:nvSpPr>
          <p:cNvPr id="67" name="TextBox 66">
            <a:extLst>
              <a:ext uri="{FF2B5EF4-FFF2-40B4-BE49-F238E27FC236}">
                <a16:creationId xmlns:a16="http://schemas.microsoft.com/office/drawing/2014/main" id="{F2FAB466-8AE2-4072-BA97-FDBBFD14A220}"/>
              </a:ext>
            </a:extLst>
          </p:cNvPr>
          <p:cNvSpPr txBox="1"/>
          <p:nvPr/>
        </p:nvSpPr>
        <p:spPr>
          <a:xfrm>
            <a:off x="-254197" y="2147142"/>
            <a:ext cx="1859743" cy="209673"/>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05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Vision</a:t>
            </a:r>
          </a:p>
        </p:txBody>
      </p:sp>
      <p:sp>
        <p:nvSpPr>
          <p:cNvPr id="68" name="TextBox 67">
            <a:extLst>
              <a:ext uri="{FF2B5EF4-FFF2-40B4-BE49-F238E27FC236}">
                <a16:creationId xmlns:a16="http://schemas.microsoft.com/office/drawing/2014/main" id="{818D9FCB-1713-4D09-BC82-5B1370D7565A}"/>
              </a:ext>
            </a:extLst>
          </p:cNvPr>
          <p:cNvSpPr txBox="1"/>
          <p:nvPr/>
        </p:nvSpPr>
        <p:spPr>
          <a:xfrm>
            <a:off x="-204521" y="2668469"/>
            <a:ext cx="1859743" cy="209673"/>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GB" sz="105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Objectives </a:t>
            </a:r>
          </a:p>
        </p:txBody>
      </p:sp>
      <p:sp>
        <p:nvSpPr>
          <p:cNvPr id="70" name="Rectangle 69">
            <a:extLst>
              <a:ext uri="{FF2B5EF4-FFF2-40B4-BE49-F238E27FC236}">
                <a16:creationId xmlns:a16="http://schemas.microsoft.com/office/drawing/2014/main" id="{E0EF0C3D-AC9E-4A3B-8F94-A1B88DFA3832}"/>
              </a:ext>
            </a:extLst>
          </p:cNvPr>
          <p:cNvSpPr/>
          <p:nvPr/>
        </p:nvSpPr>
        <p:spPr>
          <a:xfrm>
            <a:off x="4557917" y="4008312"/>
            <a:ext cx="2854061" cy="1642477"/>
          </a:xfrm>
          <a:prstGeom prst="rect">
            <a:avLst/>
          </a:prstGeom>
          <a:solidFill>
            <a:schemeClr val="accent1">
              <a:lumMod val="20000"/>
              <a:lumOff val="80000"/>
            </a:schemeClr>
          </a:solidFill>
          <a:ln w="9525">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Collaborate</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 and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influence</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 the early development of technologies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through thought leadership </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to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shape digital markets </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and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facilitate beneficial innovation </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in the interest of consumers </a:t>
            </a:r>
            <a:endPar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endParaRPr>
          </a:p>
        </p:txBody>
      </p:sp>
      <p:sp>
        <p:nvSpPr>
          <p:cNvPr id="71" name="Isosceles Triangle 70">
            <a:extLst>
              <a:ext uri="{FF2B5EF4-FFF2-40B4-BE49-F238E27FC236}">
                <a16:creationId xmlns:a16="http://schemas.microsoft.com/office/drawing/2014/main" id="{99AC15AE-D986-4EEC-A47E-6B9820B0C111}"/>
              </a:ext>
            </a:extLst>
          </p:cNvPr>
          <p:cNvSpPr/>
          <p:nvPr/>
        </p:nvSpPr>
        <p:spPr>
          <a:xfrm rot="10800000">
            <a:off x="5851538" y="4018779"/>
            <a:ext cx="307051" cy="139301"/>
          </a:xfrm>
          <a:prstGeom prst="triangle">
            <a:avLst/>
          </a:prstGeom>
          <a:solidFill>
            <a:srgbClr val="046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18E7E81C-BF82-42DB-B9F0-F23256490DC3}"/>
              </a:ext>
            </a:extLst>
          </p:cNvPr>
          <p:cNvSpPr/>
          <p:nvPr/>
        </p:nvSpPr>
        <p:spPr>
          <a:xfrm>
            <a:off x="1436324" y="4000560"/>
            <a:ext cx="2854061" cy="1621962"/>
          </a:xfrm>
          <a:prstGeom prst="rect">
            <a:avLst/>
          </a:prstGeom>
          <a:solidFill>
            <a:schemeClr val="accent1">
              <a:lumMod val="20000"/>
              <a:lumOff val="80000"/>
            </a:schemeClr>
          </a:solidFill>
          <a:ln w="9525">
            <a:solidFill>
              <a:srgbClr val="003C7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Provide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insights</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 on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how emerging technology trends </a:t>
            </a:r>
            <a:r>
              <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could impact financial services markets, firms, consumers and regulators </a:t>
            </a:r>
            <a:r>
              <a:rPr kumimoji="0" lang="en-GB" sz="1000" b="1"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rPr>
              <a:t>to inform strategy setting and policy thinking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4472C4">
                  <a:lumMod val="50000"/>
                </a:srgbClr>
              </a:solidFill>
              <a:effectLst/>
              <a:uLnTx/>
              <a:uFillTx/>
              <a:latin typeface="Verdana" panose="020B0604030504040204" pitchFamily="34" charset="0"/>
              <a:ea typeface="Verdana" panose="020B0604030504040204" pitchFamily="34" charset="0"/>
              <a:cs typeface="+mn-cs"/>
            </a:endParaRPr>
          </a:p>
        </p:txBody>
      </p:sp>
      <p:sp>
        <p:nvSpPr>
          <p:cNvPr id="73" name="Isosceles Triangle 72">
            <a:extLst>
              <a:ext uri="{FF2B5EF4-FFF2-40B4-BE49-F238E27FC236}">
                <a16:creationId xmlns:a16="http://schemas.microsoft.com/office/drawing/2014/main" id="{CEA383E2-E023-469E-AAAA-F8F1448FFC0E}"/>
              </a:ext>
            </a:extLst>
          </p:cNvPr>
          <p:cNvSpPr/>
          <p:nvPr/>
        </p:nvSpPr>
        <p:spPr>
          <a:xfrm rot="10800000">
            <a:off x="2663838" y="4008312"/>
            <a:ext cx="307051" cy="139301"/>
          </a:xfrm>
          <a:prstGeom prst="triangle">
            <a:avLst/>
          </a:prstGeom>
          <a:solidFill>
            <a:srgbClr val="046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pic>
        <p:nvPicPr>
          <p:cNvPr id="74" name="Picture 73">
            <a:extLst>
              <a:ext uri="{FF2B5EF4-FFF2-40B4-BE49-F238E27FC236}">
                <a16:creationId xmlns:a16="http://schemas.microsoft.com/office/drawing/2014/main" id="{587AA63C-2013-4890-99C5-041B091A5F8D}"/>
              </a:ext>
            </a:extLst>
          </p:cNvPr>
          <p:cNvPicPr>
            <a:picLocks noChangeAspect="1"/>
          </p:cNvPicPr>
          <p:nvPr/>
        </p:nvPicPr>
        <p:blipFill>
          <a:blip r:embed="rId10"/>
          <a:stretch>
            <a:fillRect/>
          </a:stretch>
        </p:blipFill>
        <p:spPr>
          <a:xfrm>
            <a:off x="10152928" y="6042791"/>
            <a:ext cx="1983654" cy="554570"/>
          </a:xfrm>
          <a:prstGeom prst="rect">
            <a:avLst/>
          </a:prstGeom>
        </p:spPr>
      </p:pic>
      <p:sp>
        <p:nvSpPr>
          <p:cNvPr id="2" name="TextBox 1">
            <a:extLst>
              <a:ext uri="{FF2B5EF4-FFF2-40B4-BE49-F238E27FC236}">
                <a16:creationId xmlns:a16="http://schemas.microsoft.com/office/drawing/2014/main" id="{D0694DF0-6FE1-43F5-8FCF-9EACCBCBD90B}"/>
              </a:ext>
            </a:extLst>
          </p:cNvPr>
          <p:cNvSpPr txBox="1"/>
          <p:nvPr/>
        </p:nvSpPr>
        <p:spPr>
          <a:xfrm>
            <a:off x="7713022" y="5407078"/>
            <a:ext cx="286338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Examples</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1"/>
              </a:rPr>
              <a:t>On the Horizon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&amp; the TechKnow Series</a:t>
            </a:r>
          </a:p>
        </p:txBody>
      </p:sp>
      <p:sp>
        <p:nvSpPr>
          <p:cNvPr id="32" name="TextBox 31">
            <a:extLst>
              <a:ext uri="{FF2B5EF4-FFF2-40B4-BE49-F238E27FC236}">
                <a16:creationId xmlns:a16="http://schemas.microsoft.com/office/drawing/2014/main" id="{06C83D5C-EE65-456F-8A68-D940169B17D9}"/>
              </a:ext>
            </a:extLst>
          </p:cNvPr>
          <p:cNvSpPr txBox="1"/>
          <p:nvPr/>
        </p:nvSpPr>
        <p:spPr>
          <a:xfrm>
            <a:off x="4556276" y="5408143"/>
            <a:ext cx="30794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Examples</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2"/>
              </a:rPr>
              <a:t>DRCF horizon scanning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&amp;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3"/>
              </a:rPr>
              <a:t>SDEG</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launch </a:t>
            </a:r>
          </a:p>
        </p:txBody>
      </p:sp>
      <p:sp>
        <p:nvSpPr>
          <p:cNvPr id="33" name="TextBox 32">
            <a:extLst>
              <a:ext uri="{FF2B5EF4-FFF2-40B4-BE49-F238E27FC236}">
                <a16:creationId xmlns:a16="http://schemas.microsoft.com/office/drawing/2014/main" id="{FBB7BE60-805B-41A0-BB6E-40B56448876D}"/>
              </a:ext>
            </a:extLst>
          </p:cNvPr>
          <p:cNvSpPr txBox="1"/>
          <p:nvPr/>
        </p:nvSpPr>
        <p:spPr>
          <a:xfrm>
            <a:off x="1451879" y="5289862"/>
            <a:ext cx="286257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Examples</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4"/>
              </a:rPr>
              <a:t>Horizon Scanning Report</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5"/>
              </a:rPr>
              <a:t>Web3 Insight Paper</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rPr>
              <a:t>, </a:t>
            </a:r>
            <a:r>
              <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hlinkClick r:id="rId16"/>
              </a:rPr>
              <a:t>Synthetic Data Feedback Statement </a:t>
            </a:r>
            <a:endParaRPr kumimoji="0" lang="en-GB" sz="800" b="0" i="0" u="none" strike="noStrike" kern="1200" cap="none" spc="0" normalizeH="0" baseline="0" noProof="0">
              <a:ln>
                <a:noFill/>
              </a:ln>
              <a:solidFill>
                <a:srgbClr val="4472C4">
                  <a:lumMod val="75000"/>
                </a:srgb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6060321"/>
      </p:ext>
    </p:extLst>
  </p:cSld>
  <p:clrMapOvr>
    <a:masterClrMapping/>
  </p:clrMapOvr>
  <mc:AlternateContent xmlns:mc="http://schemas.openxmlformats.org/markup-compatibility/2006" xmlns:p14="http://schemas.microsoft.com/office/powerpoint/2010/main">
    <mc:Choice Requires="p14">
      <p:transition spd="slow" p14:dur="2000" advTm="30932"/>
    </mc:Choice>
    <mc:Fallback xmlns="">
      <p:transition spd="slow" advTm="3093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395462" y="1109073"/>
            <a:ext cx="8974902" cy="369332"/>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Verdana" panose="020B0604030504040204" pitchFamily="34" charset="0"/>
              </a:rPr>
              <a:t>Our Work Programme</a:t>
            </a:r>
          </a:p>
        </p:txBody>
      </p:sp>
      <p:sp>
        <p:nvSpPr>
          <p:cNvPr id="18" name="Slide Number Placeholder 2">
            <a:extLst>
              <a:ext uri="{FF2B5EF4-FFF2-40B4-BE49-F238E27FC236}">
                <a16:creationId xmlns:a16="http://schemas.microsoft.com/office/drawing/2014/main" id="{8F538310-2F4D-4355-EF0B-49FBC22078FF}"/>
              </a:ext>
            </a:extLst>
          </p:cNvPr>
          <p:cNvSpPr txBox="1">
            <a:spLocks/>
          </p:cNvSpPr>
          <p:nvPr/>
        </p:nvSpPr>
        <p:spPr>
          <a:xfrm>
            <a:off x="223908" y="6361716"/>
            <a:ext cx="343108" cy="259384"/>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BCFDB86-9AA8-4FA0-859E-0ABCBFE83936}" type="slidenum">
              <a:rPr kumimoji="0" lang="en-GB" sz="1000" b="0" i="0" u="none" strike="noStrike" kern="1200" cap="none" spc="0" normalizeH="0" baseline="0" noProof="0" smtClean="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1000" b="0" i="0" u="none" strike="noStrike" kern="1200" cap="none" spc="0" normalizeH="0" baseline="0" noProof="0">
              <a:ln>
                <a:noFill/>
              </a:ln>
              <a:solidFill>
                <a:srgbClr val="878787"/>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3">
            <a:extLst>
              <a:ext uri="{FF2B5EF4-FFF2-40B4-BE49-F238E27FC236}">
                <a16:creationId xmlns:a16="http://schemas.microsoft.com/office/drawing/2014/main" id="{94F382E1-1CAA-44A2-8DAE-EE10EBC1A58B}"/>
              </a:ext>
            </a:extLst>
          </p:cNvPr>
          <p:cNvGrpSpPr/>
          <p:nvPr/>
        </p:nvGrpSpPr>
        <p:grpSpPr>
          <a:xfrm>
            <a:off x="1483668" y="406400"/>
            <a:ext cx="12700000" cy="6188483"/>
            <a:chOff x="2173916" y="1241349"/>
            <a:chExt cx="7655884" cy="5592957"/>
          </a:xfrm>
        </p:grpSpPr>
        <p:graphicFrame>
          <p:nvGraphicFramePr>
            <p:cNvPr id="10" name="Diagram 9">
              <a:extLst>
                <a:ext uri="{FF2B5EF4-FFF2-40B4-BE49-F238E27FC236}">
                  <a16:creationId xmlns:a16="http://schemas.microsoft.com/office/drawing/2014/main" id="{578691D8-5B1D-4AFF-9150-151DC1FDF1E4}"/>
                </a:ext>
              </a:extLst>
            </p:cNvPr>
            <p:cNvGraphicFramePr/>
            <p:nvPr/>
          </p:nvGraphicFramePr>
          <p:xfrm>
            <a:off x="2173916" y="1486776"/>
            <a:ext cx="7655884" cy="51257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a:extLst>
                <a:ext uri="{FF2B5EF4-FFF2-40B4-BE49-F238E27FC236}">
                  <a16:creationId xmlns:a16="http://schemas.microsoft.com/office/drawing/2014/main" id="{646E1A3E-CE6B-4230-B8ED-7D4AA4575353}"/>
                </a:ext>
              </a:extLst>
            </p:cNvPr>
            <p:cNvSpPr txBox="1"/>
            <p:nvPr/>
          </p:nvSpPr>
          <p:spPr>
            <a:xfrm>
              <a:off x="5062747" y="6611779"/>
              <a:ext cx="1878221" cy="2225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DRCF Focus Area </a:t>
              </a:r>
            </a:p>
          </p:txBody>
        </p:sp>
        <p:sp>
          <p:nvSpPr>
            <p:cNvPr id="15" name="TextBox 14">
              <a:extLst>
                <a:ext uri="{FF2B5EF4-FFF2-40B4-BE49-F238E27FC236}">
                  <a16:creationId xmlns:a16="http://schemas.microsoft.com/office/drawing/2014/main" id="{0B6F77A7-E74A-4F0A-8425-0E3CD8CD7A08}"/>
                </a:ext>
              </a:extLst>
            </p:cNvPr>
            <p:cNvSpPr txBox="1"/>
            <p:nvPr/>
          </p:nvSpPr>
          <p:spPr>
            <a:xfrm>
              <a:off x="6162522" y="5739516"/>
              <a:ext cx="187822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DRCF Focus Area</a:t>
              </a:r>
            </a:p>
          </p:txBody>
        </p:sp>
        <p:sp>
          <p:nvSpPr>
            <p:cNvPr id="16" name="TextBox 15">
              <a:extLst>
                <a:ext uri="{FF2B5EF4-FFF2-40B4-BE49-F238E27FC236}">
                  <a16:creationId xmlns:a16="http://schemas.microsoft.com/office/drawing/2014/main" id="{8F083B7E-CF6C-4CE2-8A55-FD25A16EC587}"/>
                </a:ext>
              </a:extLst>
            </p:cNvPr>
            <p:cNvSpPr txBox="1"/>
            <p:nvPr/>
          </p:nvSpPr>
          <p:spPr>
            <a:xfrm>
              <a:off x="6162522" y="2141819"/>
              <a:ext cx="1878221" cy="2225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Primary Focus Area</a:t>
              </a:r>
            </a:p>
          </p:txBody>
        </p:sp>
        <p:sp>
          <p:nvSpPr>
            <p:cNvPr id="20" name="TextBox 19">
              <a:extLst>
                <a:ext uri="{FF2B5EF4-FFF2-40B4-BE49-F238E27FC236}">
                  <a16:creationId xmlns:a16="http://schemas.microsoft.com/office/drawing/2014/main" id="{86773ABB-F125-4218-B10C-9DC2C78A905F}"/>
                </a:ext>
              </a:extLst>
            </p:cNvPr>
            <p:cNvSpPr txBox="1"/>
            <p:nvPr/>
          </p:nvSpPr>
          <p:spPr>
            <a:xfrm>
              <a:off x="5199906" y="1241349"/>
              <a:ext cx="15138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Primary Focus Area</a:t>
              </a:r>
            </a:p>
          </p:txBody>
        </p:sp>
        <p:sp>
          <p:nvSpPr>
            <p:cNvPr id="21" name="TextBox 20">
              <a:extLst>
                <a:ext uri="{FF2B5EF4-FFF2-40B4-BE49-F238E27FC236}">
                  <a16:creationId xmlns:a16="http://schemas.microsoft.com/office/drawing/2014/main" id="{FC0E2E14-8CBB-4C88-B9E9-059244A3546E}"/>
                </a:ext>
              </a:extLst>
            </p:cNvPr>
            <p:cNvSpPr txBox="1"/>
            <p:nvPr/>
          </p:nvSpPr>
          <p:spPr>
            <a:xfrm>
              <a:off x="4077474" y="2141819"/>
              <a:ext cx="151384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Primary Focus Area</a:t>
              </a:r>
            </a:p>
          </p:txBody>
        </p:sp>
        <p:sp>
          <p:nvSpPr>
            <p:cNvPr id="22" name="TextBox 21">
              <a:extLst>
                <a:ext uri="{FF2B5EF4-FFF2-40B4-BE49-F238E27FC236}">
                  <a16:creationId xmlns:a16="http://schemas.microsoft.com/office/drawing/2014/main" id="{32CB199F-C41F-4B8A-AE83-440163AE8945}"/>
                </a:ext>
              </a:extLst>
            </p:cNvPr>
            <p:cNvSpPr txBox="1"/>
            <p:nvPr/>
          </p:nvSpPr>
          <p:spPr>
            <a:xfrm>
              <a:off x="4077474" y="5739516"/>
              <a:ext cx="1513840" cy="22252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44546A">
                      <a:lumMod val="75000"/>
                    </a:srgbClr>
                  </a:solidFill>
                  <a:effectLst/>
                  <a:uLnTx/>
                  <a:uFillTx/>
                  <a:latin typeface="Arial" panose="020B0604020202020204"/>
                  <a:ea typeface="+mn-ea"/>
                  <a:cs typeface="+mn-cs"/>
                </a:rPr>
                <a:t>Future Focus</a:t>
              </a:r>
            </a:p>
          </p:txBody>
        </p:sp>
      </p:grpSp>
      <p:sp>
        <p:nvSpPr>
          <p:cNvPr id="23" name="TextBox 22">
            <a:extLst>
              <a:ext uri="{FF2B5EF4-FFF2-40B4-BE49-F238E27FC236}">
                <a16:creationId xmlns:a16="http://schemas.microsoft.com/office/drawing/2014/main" id="{3D4248C5-B6AB-42F6-9EFC-E7DFE5C90E76}"/>
              </a:ext>
            </a:extLst>
          </p:cNvPr>
          <p:cNvSpPr txBox="1"/>
          <p:nvPr/>
        </p:nvSpPr>
        <p:spPr>
          <a:xfrm>
            <a:off x="395462" y="1590438"/>
            <a:ext cx="341453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We use a formal Horizon Scanning process to identify technologies of interest. Our current focus areas are: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sng"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rPr>
              <a:t>Examples of our research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rPr>
              <a:t>What are the market participants’ perspectives on different behaviours within </a:t>
            </a:r>
            <a:r>
              <a:rPr kumimoji="0" lang="en-GB" sz="1050" b="0" i="0" u="none" strike="noStrike" kern="1200" cap="none" spc="0" normalizeH="0" baseline="0" noProof="0" err="1">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rPr>
              <a:t>DeFI</a:t>
            </a:r>
            <a:r>
              <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rPr>
              <a:t>What is the role of synthetic data for driving innovation in financial services?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a:ln>
                  <a:noFill/>
                </a:ln>
                <a:solidFill>
                  <a:srgbClr val="163D6C"/>
                </a:solidFill>
                <a:effectLst/>
                <a:uLnTx/>
                <a:uFillTx/>
                <a:latin typeface="Verdana"/>
                <a:ea typeface="Verdana"/>
                <a:cs typeface="Verdana" panose="020B0604030504040204" pitchFamily="34" charset="0"/>
              </a:rPr>
              <a:t>What are the regulatory implications to market integrity of novel activities in DeFi?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050" b="0" i="0" u="none" strike="noStrike" kern="1200" cap="none" spc="0" normalizeH="0" baseline="0" noProof="0">
              <a:ln>
                <a:noFill/>
              </a:ln>
              <a:solidFill>
                <a:srgbClr val="163D6C"/>
              </a:solidFill>
              <a:effectLst/>
              <a:uLnTx/>
              <a:uFillTx/>
              <a:latin typeface="Verdana"/>
              <a:ea typeface="Verdana"/>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rPr>
              <a:t>What are the impacts of quantum technologies on financial services markets, consumers and regulators?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GB" sz="1050" b="0" i="0" u="none" strike="noStrike" kern="1200" cap="none" spc="0" normalizeH="0" baseline="0" noProof="0">
              <a:ln>
                <a:noFill/>
              </a:ln>
              <a:solidFill>
                <a:srgbClr val="163D6C"/>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50" b="0" i="0" u="none" strike="noStrike" kern="1200" cap="none" spc="0" normalizeH="0" baseline="0" noProof="0">
              <a:ln>
                <a:noFill/>
              </a:ln>
              <a:solidFill>
                <a:srgbClr val="003C71"/>
              </a:solidFill>
              <a:effectLst/>
              <a:uLnTx/>
              <a:uFillTx/>
              <a:latin typeface="Verdana" panose="020B0604030504040204" pitchFamily="34" charset="0"/>
              <a:ea typeface="Verdana" panose="020B0604030504040204" pitchFamily="34" charset="0"/>
              <a:cs typeface="+mn-cs"/>
            </a:endParaRPr>
          </a:p>
        </p:txBody>
      </p:sp>
      <p:pic>
        <p:nvPicPr>
          <p:cNvPr id="34" name="Picture 33">
            <a:extLst>
              <a:ext uri="{FF2B5EF4-FFF2-40B4-BE49-F238E27FC236}">
                <a16:creationId xmlns:a16="http://schemas.microsoft.com/office/drawing/2014/main" id="{D0CD1559-26CB-491B-A608-15301DA46250}"/>
              </a:ext>
            </a:extLst>
          </p:cNvPr>
          <p:cNvPicPr>
            <a:picLocks noChangeAspect="1"/>
          </p:cNvPicPr>
          <p:nvPr/>
        </p:nvPicPr>
        <p:blipFill>
          <a:blip r:embed="rId9"/>
          <a:stretch>
            <a:fillRect/>
          </a:stretch>
        </p:blipFill>
        <p:spPr>
          <a:xfrm>
            <a:off x="10152928" y="6042791"/>
            <a:ext cx="1983654" cy="554570"/>
          </a:xfrm>
          <a:prstGeom prst="rect">
            <a:avLst/>
          </a:prstGeom>
        </p:spPr>
      </p:pic>
    </p:spTree>
    <p:extLst>
      <p:ext uri="{BB962C8B-B14F-4D97-AF65-F5344CB8AC3E}">
        <p14:creationId xmlns:p14="http://schemas.microsoft.com/office/powerpoint/2010/main" val="2793220356"/>
      </p:ext>
    </p:extLst>
  </p:cSld>
  <p:clrMapOvr>
    <a:masterClrMapping/>
  </p:clrMapOvr>
  <mc:AlternateContent xmlns:mc="http://schemas.openxmlformats.org/markup-compatibility/2006" xmlns:p14="http://schemas.microsoft.com/office/powerpoint/2010/main">
    <mc:Choice Requires="p14">
      <p:transition spd="slow" p14:dur="2000" advTm="31370"/>
    </mc:Choice>
    <mc:Fallback xmlns="">
      <p:transition spd="slow" advTm="313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432AB7AD-2957-704D-8BB7-86F0963A4E70}"/>
              </a:ext>
            </a:extLst>
          </p:cNvPr>
          <p:cNvSpPr txBox="1"/>
          <p:nvPr/>
        </p:nvSpPr>
        <p:spPr>
          <a:xfrm>
            <a:off x="1951889" y="2629916"/>
            <a:ext cx="897490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Horizon Scanning &amp; EmTech</a:t>
            </a:r>
          </a:p>
        </p:txBody>
      </p:sp>
      <p:cxnSp>
        <p:nvCxnSpPr>
          <p:cNvPr id="10" name="Straight Arrow Connector 9">
            <a:extLst>
              <a:ext uri="{FF2B5EF4-FFF2-40B4-BE49-F238E27FC236}">
                <a16:creationId xmlns:a16="http://schemas.microsoft.com/office/drawing/2014/main" id="{C17D8401-180A-D6AE-B8C5-4556FB192938}"/>
              </a:ext>
            </a:extLst>
          </p:cNvPr>
          <p:cNvCxnSpPr>
            <a:cxnSpLocks/>
          </p:cNvCxnSpPr>
          <p:nvPr/>
        </p:nvCxnSpPr>
        <p:spPr>
          <a:xfrm>
            <a:off x="-4383215" y="-546160"/>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CDA6AD-489D-7EAD-7869-5A2F8838CC8E}"/>
              </a:ext>
            </a:extLst>
          </p:cNvPr>
          <p:cNvCxnSpPr>
            <a:cxnSpLocks/>
          </p:cNvCxnSpPr>
          <p:nvPr/>
        </p:nvCxnSpPr>
        <p:spPr>
          <a:xfrm>
            <a:off x="-1487615" y="-554743"/>
            <a:ext cx="0" cy="3034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985028"/>
      </p:ext>
    </p:extLst>
  </p:cSld>
  <p:clrMapOvr>
    <a:masterClrMapping/>
  </p:clrMapOvr>
</p:sld>
</file>

<file path=ppt/theme/theme1.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CA powerpoint template 20130528">
  <a:themeElements>
    <a:clrScheme name="FCA Theme">
      <a:dk1>
        <a:sysClr val="windowText" lastClr="000000"/>
      </a:dk1>
      <a:lt1>
        <a:sysClr val="window" lastClr="FFFFFF"/>
      </a:lt1>
      <a:dk2>
        <a:srgbClr val="8E1537"/>
      </a:dk2>
      <a:lt2>
        <a:srgbClr val="FFFFFF"/>
      </a:lt2>
      <a:accent1>
        <a:srgbClr val="8E1537"/>
      </a:accent1>
      <a:accent2>
        <a:srgbClr val="E17D00"/>
      </a:accent2>
      <a:accent3>
        <a:srgbClr val="8F489A"/>
      </a:accent3>
      <a:accent4>
        <a:srgbClr val="C20430"/>
      </a:accent4>
      <a:accent5>
        <a:srgbClr val="7BAED4"/>
      </a:accent5>
      <a:accent6>
        <a:srgbClr val="21345C"/>
      </a:accent6>
      <a:hlink>
        <a:srgbClr val="7BAED4"/>
      </a:hlink>
      <a:folHlink>
        <a:srgbClr val="76777B"/>
      </a:folHlink>
    </a:clrScheme>
    <a:fontScheme name="FCA FONTS">
      <a:majorFont>
        <a:latin typeface="Book Antiqu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txDef>
      <a:spPr>
        <a:noFill/>
      </a:spPr>
      <a:bodyPr wrap="square" rtlCol="0">
        <a:spAutoFit/>
      </a:bodyPr>
      <a:lstStyle>
        <a:defPPr>
          <a:defRPr dirty="0" smtClean="0"/>
        </a:defPPr>
      </a:lstStyle>
    </a:txDef>
  </a:objectDefaults>
  <a:extraClrSchemeLst/>
</a:theme>
</file>

<file path=ppt/theme/theme5.xml><?xml version="1.0" encoding="utf-8"?>
<a:theme xmlns:a="http://schemas.openxmlformats.org/drawingml/2006/main" name="4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ant" typeface="新細明體"/>
        <a:font script="Telu" typeface="Gautami"/>
        <a:font script="Ethi" typeface="Nyala"/>
        <a:font script="Jpan" typeface="游ゴシック Light"/>
        <a:font script="Sinh" typeface="Iskoola Pota"/>
        <a:font script="Deva" typeface="Mangal"/>
        <a:font script="Knda" typeface="Tunga"/>
        <a:font script="Tibt" typeface="Microsoft Himalaya"/>
        <a:font script="Khmr" typeface="MoolBoran"/>
        <a:font script="Taml" typeface="Latha"/>
        <a:font script="Hebr" typeface="Times New Roman"/>
        <a:font script="Laoo" typeface="DokChampa"/>
        <a:font script="Mong" typeface="Mongolian Baiti"/>
        <a:font script="Hans" typeface="等线 Light"/>
        <a:font script="Guru" typeface="Raavi"/>
        <a:font script="Thaa" typeface="MV Boli"/>
        <a:font script="Cans" typeface="Euphemia"/>
        <a:font script="Hang" typeface="맑은 고딕"/>
        <a:font script="Syrc" typeface="Estrangelo Edessa"/>
      </a:majorFont>
      <a:minorFont>
        <a:latin typeface="Calibri" panose="020F0502020204030204"/>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ant" typeface="新細明體"/>
        <a:font script="Telu" typeface="Gautami"/>
        <a:font script="Ethi" typeface="Nyala"/>
        <a:font script="Jpan" typeface="游ゴシック"/>
        <a:font script="Sinh" typeface="Iskoola Pota"/>
        <a:font script="Deva" typeface="Mangal"/>
        <a:font script="Knda" typeface="Tunga"/>
        <a:font script="Tibt" typeface="Microsoft Himalaya"/>
        <a:font script="Khmr" typeface="DaunPenh"/>
        <a:font script="Taml" typeface="Latha"/>
        <a:font script="Hebr" typeface="Arial"/>
        <a:font script="Laoo" typeface="DokChampa"/>
        <a:font script="Mong" typeface="Mongolian Baiti"/>
        <a:font script="Hans" typeface="等线"/>
        <a:font script="Guru" typeface="Raavi"/>
        <a:font script="Thaa" typeface="MV Boli"/>
        <a:font script="Cans" typeface="Euphemia"/>
        <a:font script="Hang" typeface="맑은 고딕"/>
        <a:font script="Syrc" typeface="Estrangelo Edess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3125</Words>
  <Application>Microsoft Office PowerPoint</Application>
  <PresentationFormat>Widescreen</PresentationFormat>
  <Paragraphs>391</Paragraphs>
  <Slides>29</Slides>
  <Notes>28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29</vt:i4>
      </vt:variant>
    </vt:vector>
  </HeadingPairs>
  <TitlesOfParts>
    <vt:vector size="44" baseType="lpstr">
      <vt:lpstr>ＭＳ 明朝</vt:lpstr>
      <vt:lpstr>Arial</vt:lpstr>
      <vt:lpstr>Calibri</vt:lpstr>
      <vt:lpstr>Calibri Light</vt:lpstr>
      <vt:lpstr>GDS Transport</vt:lpstr>
      <vt:lpstr>Gill Sans MT</vt:lpstr>
      <vt:lpstr>Inter</vt:lpstr>
      <vt:lpstr>Inter Bold</vt:lpstr>
      <vt:lpstr>Open Sauce Bold</vt:lpstr>
      <vt:lpstr>Verdana</vt:lpstr>
      <vt:lpstr>1_Office Theme</vt:lpstr>
      <vt:lpstr>2_Office Theme</vt:lpstr>
      <vt:lpstr>3_Office Theme</vt:lpstr>
      <vt:lpstr>FCA powerpoint template 20130528</vt:lpstr>
      <vt:lpstr>4_Office Theme</vt:lpstr>
      <vt:lpstr>Emerging Technologies &amp; Regulation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themes from the Quantum Insights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Emerging Technologies &amp; Regulation </dc:title>
  <dc:creator>Pavle Avramovic</dc:creator>
  <cp:lastModifiedBy>Pavle Avramovic</cp:lastModifiedBy>
  <cp:revision>1</cp:revision>
  <dcterms:created xsi:type="dcterms:W3CDTF">2023-11-22T12:00:55Z</dcterms:created>
  <dcterms:modified xsi:type="dcterms:W3CDTF">2023-11-23T07:36:56Z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eacc62a-ff53-4fb3-9cdc-bb655f5bd38e_Enabled">
    <vt:lpwstr>true</vt:lpwstr>
  </property>
  <property fmtid="{D5CDD505-2E9C-101B-9397-08002B2CF9AE}" pid="3" name="MSIP_Label_ceacc62a-ff53-4fb3-9cdc-bb655f5bd38e_SetDate">
    <vt:lpwstr>2023-11-22T12:12:12Z</vt:lpwstr>
  </property>
  <property fmtid="{D5CDD505-2E9C-101B-9397-08002B2CF9AE}" pid="4" name="MSIP_Label_ceacc62a-ff53-4fb3-9cdc-bb655f5bd38e_Method">
    <vt:lpwstr>Privileged</vt:lpwstr>
  </property>
  <property fmtid="{D5CDD505-2E9C-101B-9397-08002B2CF9AE}" pid="5" name="MSIP_Label_ceacc62a-ff53-4fb3-9cdc-bb655f5bd38e_Name">
    <vt:lpwstr>FCA Public</vt:lpwstr>
  </property>
  <property fmtid="{D5CDD505-2E9C-101B-9397-08002B2CF9AE}" pid="6" name="MSIP_Label_ceacc62a-ff53-4fb3-9cdc-bb655f5bd38e_SiteId">
    <vt:lpwstr>551f9db3-821c-4457-8551-b43423dce661</vt:lpwstr>
  </property>
  <property fmtid="{D5CDD505-2E9C-101B-9397-08002B2CF9AE}" pid="7" name="MSIP_Label_ceacc62a-ff53-4fb3-9cdc-bb655f5bd38e_ActionId">
    <vt:lpwstr>9ce6b145-f7ab-4b79-8261-1c9381901124</vt:lpwstr>
  </property>
  <property fmtid="{D5CDD505-2E9C-101B-9397-08002B2CF9AE}" pid="8" name="MSIP_Label_ceacc62a-ff53-4fb3-9cdc-bb655f5bd38e_ContentBits">
    <vt:lpwstr>1</vt:lpwstr>
  </property>
  <property fmtid="{D5CDD505-2E9C-101B-9397-08002B2CF9AE}" pid="9" name="ClassificationContentMarkingHeaderLocations">
    <vt:lpwstr>1_Office Theme:8\2_Office Theme:8\3_Office Theme:8\FCA powerpoint template 20130528:7\4_Office Theme:8</vt:lpwstr>
  </property>
  <property fmtid="{D5CDD505-2E9C-101B-9397-08002B2CF9AE}" pid="10" name="ClassificationContentMarkingHeaderText">
    <vt:lpwstr>FCA Public</vt:lpwstr>
  </property>
</Properties>
</file>